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drawings/drawing8.xml" ContentType="application/vnd.openxmlformats-officedocument.drawingml.chartshap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8"/>
  </p:notesMasterIdLst>
  <p:sldIdLst>
    <p:sldId id="256" r:id="rId2"/>
    <p:sldId id="327" r:id="rId3"/>
    <p:sldId id="328" r:id="rId4"/>
    <p:sldId id="329" r:id="rId5"/>
    <p:sldId id="333" r:id="rId6"/>
    <p:sldId id="330" r:id="rId7"/>
    <p:sldId id="331" r:id="rId8"/>
    <p:sldId id="337" r:id="rId9"/>
    <p:sldId id="334" r:id="rId10"/>
    <p:sldId id="332" r:id="rId11"/>
    <p:sldId id="338" r:id="rId12"/>
    <p:sldId id="340" r:id="rId13"/>
    <p:sldId id="341" r:id="rId14"/>
    <p:sldId id="335" r:id="rId15"/>
    <p:sldId id="336" r:id="rId16"/>
    <p:sldId id="305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6A0"/>
    <a:srgbClr val="898DE7"/>
    <a:srgbClr val="85DFFF"/>
    <a:srgbClr val="E0A68C"/>
    <a:srgbClr val="EE867E"/>
    <a:srgbClr val="003300"/>
    <a:srgbClr val="006600"/>
    <a:srgbClr val="0A89B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95575" autoAdjust="0"/>
  </p:normalViewPr>
  <p:slideViewPr>
    <p:cSldViewPr>
      <p:cViewPr>
        <p:scale>
          <a:sx n="86" d="100"/>
          <a:sy n="86" d="100"/>
        </p:scale>
        <p:origin x="-16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9"/>
  <c:chart>
    <c:title>
      <c:tx>
        <c:rich>
          <a:bodyPr/>
          <a:lstStyle/>
          <a:p>
            <a:pPr>
              <a:defRPr sz="1700"/>
            </a:pPr>
            <a:r>
              <a:rPr lang="ru-RU" sz="1700" dirty="0" smtClean="0"/>
              <a:t>Утвержденные стоимости территориальных программ ОМС в 2011-2013 гг., млрд.руб.</a:t>
            </a:r>
            <a:endParaRPr lang="ru-RU" sz="1700" dirty="0"/>
          </a:p>
        </c:rich>
      </c:tx>
      <c:layout>
        <c:manualLayout>
          <c:xMode val="edge"/>
          <c:yMode val="edge"/>
          <c:x val="0.13643069380478384"/>
          <c:y val="2.4456521739130387E-2"/>
        </c:manualLayout>
      </c:layout>
    </c:title>
    <c:view3D>
      <c:rAngAx val="1"/>
    </c:view3D>
    <c:floor>
      <c:spPr>
        <a:solidFill>
          <a:schemeClr val="bg1">
            <a:lumMod val="65000"/>
          </a:schemeClr>
        </a:solidFill>
      </c:spPr>
    </c:floor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Утвержденная стоимость ТП ОМС, млн. руб.</c:v>
                </c:pt>
              </c:strCache>
            </c:strRef>
          </c:tx>
          <c:dLbls>
            <c:dLbl>
              <c:idx val="0"/>
              <c:layout>
                <c:manualLayout>
                  <c:x val="1.572327044025161E-2"/>
                  <c:y val="-3.8043478260869665E-2"/>
                </c:manualLayout>
              </c:layout>
              <c:showVal val="1"/>
            </c:dLbl>
            <c:dLbl>
              <c:idx val="1"/>
              <c:layout>
                <c:manualLayout>
                  <c:x val="1.3901973204802803E-2"/>
                  <c:y val="-2.1739269003460043E-2"/>
                </c:manualLayout>
              </c:layout>
              <c:showVal val="1"/>
            </c:dLbl>
            <c:dLbl>
              <c:idx val="2"/>
              <c:layout>
                <c:manualLayout>
                  <c:x val="2.4194739073074806E-2"/>
                  <c:y val="-1.770821091295887E-2"/>
                </c:manualLayout>
              </c:layout>
              <c:showVal val="1"/>
            </c:dLbl>
            <c:numFmt formatCode="#,##0.0" sourceLinked="0"/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13712</c:v>
                </c:pt>
                <c:pt idx="1">
                  <c:v>24409.040000000001</c:v>
                </c:pt>
                <c:pt idx="2">
                  <c:v>33739.259999999995</c:v>
                </c:pt>
              </c:numCache>
            </c:numRef>
          </c:val>
        </c:ser>
        <c:shape val="cylinder"/>
        <c:axId val="89648128"/>
        <c:axId val="36766464"/>
        <c:axId val="0"/>
      </c:bar3DChart>
      <c:catAx>
        <c:axId val="89648128"/>
        <c:scaling>
          <c:orientation val="minMax"/>
        </c:scaling>
        <c:axPos val="b"/>
        <c:numFmt formatCode="General" sourceLinked="1"/>
        <c:tickLblPos val="nextTo"/>
        <c:txPr>
          <a:bodyPr rot="-2700000"/>
          <a:lstStyle/>
          <a:p>
            <a:pPr>
              <a:defRPr/>
            </a:pPr>
            <a:endParaRPr lang="ru-RU"/>
          </a:p>
        </c:txPr>
        <c:crossAx val="36766464"/>
        <c:crosses val="autoZero"/>
        <c:auto val="1"/>
        <c:lblAlgn val="ctr"/>
        <c:lblOffset val="100"/>
      </c:catAx>
      <c:valAx>
        <c:axId val="36766464"/>
        <c:scaling>
          <c:orientation val="minMax"/>
        </c:scaling>
        <c:axPos val="l"/>
        <c:numFmt formatCode="General" sourceLinked="1"/>
        <c:tickLblPos val="nextTo"/>
        <c:crossAx val="89648128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3.5653691873421579E-2"/>
                <c:y val="0.33957356875227968"/>
              </c:manualLayout>
            </c:layout>
            <c:tx>
              <c:rich>
                <a:bodyPr/>
                <a:lstStyle/>
                <a:p>
                  <a:pPr>
                    <a:defRPr/>
                  </a:pPr>
                  <a:r>
                    <a:rPr lang="ru-RU" sz="1400" b="0" dirty="0" smtClean="0"/>
                    <a:t>млрд.руб.</a:t>
                  </a:r>
                  <a:endParaRPr lang="ru-RU" sz="1400" b="0" dirty="0"/>
                </a:p>
              </c:rich>
            </c:tx>
          </c:dispUnitsLbl>
        </c:dispUnits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3308200798201908"/>
          <c:w val="1"/>
          <c:h val="0.691822169331612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2012 год</c:v>
                </c:pt>
              </c:strCache>
            </c:strRef>
          </c:tx>
          <c:dPt>
            <c:idx val="0"/>
            <c:explosion val="30"/>
          </c:dPt>
          <c:dLbls>
            <c:dLbl>
              <c:idx val="0"/>
              <c:layout>
                <c:manualLayout>
                  <c:x val="-0.2561002711856778"/>
                  <c:y val="-0.23377690940322871"/>
                </c:manualLayout>
              </c:layout>
              <c:tx>
                <c:rich>
                  <a:bodyPr/>
                  <a:lstStyle/>
                  <a:p>
                    <a:pPr>
                      <a:defRPr sz="1300"/>
                    </a:pPr>
                    <a:r>
                      <a:rPr lang="en-US" sz="1300" b="1" dirty="0" smtClean="0"/>
                      <a:t>81,3%</a:t>
                    </a:r>
                    <a:endParaRPr lang="en-US" sz="1300" b="1" dirty="0"/>
                  </a:p>
                </c:rich>
              </c:tx>
              <c:numFmt formatCode="0.0%" sourceLinked="0"/>
              <c:spPr/>
              <c:dLblPos val="bestFit"/>
              <c:showVal val="1"/>
            </c:dLbl>
            <c:delete val="1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0.81299999999999994</c:v>
                </c:pt>
                <c:pt idx="1">
                  <c:v>0.187</c:v>
                </c:pt>
              </c:numCache>
            </c:numRef>
          </c:val>
        </c:ser>
      </c:pie3DChart>
      <c:spPr>
        <a:ln>
          <a:solidFill>
            <a:schemeClr val="accent1"/>
          </a:solidFill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title>
      <c:tx>
        <c:rich>
          <a:bodyPr/>
          <a:lstStyle/>
          <a:p>
            <a:pPr>
              <a:defRPr sz="1600"/>
            </a:pPr>
            <a:r>
              <a:rPr lang="ru-RU" sz="1700" dirty="0" smtClean="0"/>
              <a:t>Доля средств ОМС в общем объеме финансирования территориальных программ госгарантий в 2011-2013</a:t>
            </a:r>
            <a:r>
              <a:rPr lang="ru-RU" sz="1700" baseline="0" dirty="0" smtClean="0"/>
              <a:t> гг.</a:t>
            </a:r>
            <a:endParaRPr lang="ru-RU" sz="1700" dirty="0"/>
          </a:p>
        </c:rich>
      </c:tx>
      <c:layout/>
    </c:title>
    <c:view3D>
      <c:rAngAx val="1"/>
    </c:view3D>
    <c:floor>
      <c:spPr>
        <a:solidFill>
          <a:prstClr val="white">
            <a:lumMod val="65000"/>
          </a:prstClr>
        </a:solidFill>
      </c:spPr>
    </c:floor>
    <c:sideWall>
      <c:spPr>
        <a:ln>
          <a:noFill/>
        </a:ln>
      </c:spPr>
    </c:sideWall>
    <c:backWall>
      <c:spPr>
        <a:ln>
          <a:noFill/>
        </a:ln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средства ОМС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13.712</c:v>
                </c:pt>
                <c:pt idx="1">
                  <c:v>24.409039999999944</c:v>
                </c:pt>
                <c:pt idx="2">
                  <c:v>33.739260000000002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Бюджетное финансирование</c:v>
                </c:pt>
              </c:strCache>
            </c:strRef>
          </c:tx>
          <c:spPr>
            <a:solidFill>
              <a:srgbClr val="D6ECFF">
                <a:lumMod val="75000"/>
              </a:srgbClr>
            </a:solidFill>
          </c:spPr>
          <c:dLbls>
            <c:numFmt formatCode="#,##0.0" sourceLinked="0"/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25.278300000000002</c:v>
                </c:pt>
                <c:pt idx="1">
                  <c:v>16.1982</c:v>
                </c:pt>
                <c:pt idx="2">
                  <c:v>17.790299999999952</c:v>
                </c:pt>
              </c:numCache>
            </c:numRef>
          </c:val>
        </c:ser>
        <c:dLbls>
          <c:showVal val="1"/>
        </c:dLbls>
        <c:shape val="box"/>
        <c:axId val="36700544"/>
        <c:axId val="36702080"/>
        <c:axId val="0"/>
      </c:bar3DChart>
      <c:catAx>
        <c:axId val="36700544"/>
        <c:scaling>
          <c:orientation val="minMax"/>
        </c:scaling>
        <c:axPos val="b"/>
        <c:numFmt formatCode="General" sourceLinked="1"/>
        <c:tickLblPos val="nextTo"/>
        <c:txPr>
          <a:bodyPr rot="-2700000"/>
          <a:lstStyle/>
          <a:p>
            <a:pPr>
              <a:defRPr/>
            </a:pPr>
            <a:endParaRPr lang="ru-RU"/>
          </a:p>
        </c:txPr>
        <c:crossAx val="36702080"/>
        <c:crosses val="autoZero"/>
        <c:auto val="1"/>
        <c:lblAlgn val="ctr"/>
        <c:lblOffset val="100"/>
      </c:catAx>
      <c:valAx>
        <c:axId val="3670208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ru-RU" sz="1400" b="0" dirty="0" smtClean="0"/>
                  <a:t>млрд.руб.</a:t>
                </a:r>
                <a:endParaRPr lang="ru-RU" sz="1400" b="0" dirty="0"/>
              </a:p>
            </c:rich>
          </c:tx>
          <c:layout/>
        </c:title>
        <c:numFmt formatCode="General" sourceLinked="1"/>
        <c:tickLblPos val="nextTo"/>
        <c:crossAx val="3670054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Динамика</a:t>
            </a:r>
            <a:r>
              <a:rPr lang="ru-RU" baseline="0" dirty="0" smtClean="0"/>
              <a:t> финансирования ТП ОМС в период 2011-2013 гг. (рублей на 1 застрахованного в год)</a:t>
            </a:r>
            <a:endParaRPr lang="ru-RU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территориальная программа ОМС ХМАО-Югры</c:v>
                </c:pt>
              </c:strCache>
            </c:strRef>
          </c:tx>
          <c:spPr>
            <a:ln>
              <a:solidFill>
                <a:srgbClr val="D6ECFF">
                  <a:lumMod val="50000"/>
                </a:srgbClr>
              </a:solidFill>
            </a:ln>
          </c:spPr>
          <c:marker>
            <c:symbol val="diamond"/>
            <c:size val="10"/>
            <c:spPr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c:spPr>
          </c:marker>
          <c:dLbls>
            <c:numFmt formatCode="#,##0.0" sourceLinked="0"/>
            <c:spPr>
              <a:ln>
                <a:solidFill>
                  <a:prstClr val="black"/>
                </a:solidFill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b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8564.2000000000007</c:v>
                </c:pt>
                <c:pt idx="1">
                  <c:v>14899.8</c:v>
                </c:pt>
                <c:pt idx="2">
                  <c:v>20618.900000000001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базовая программа ОМС</c:v>
                </c:pt>
              </c:strCache>
            </c:strRef>
          </c:tx>
          <c:dLbls>
            <c:numFmt formatCode="#,##0.0" sourceLinked="0"/>
            <c:spPr>
              <a:ln>
                <a:solidFill>
                  <a:prstClr val="black"/>
                </a:solidFill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b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4102.9000000000005</c:v>
                </c:pt>
                <c:pt idx="1">
                  <c:v>5142.7</c:v>
                </c:pt>
                <c:pt idx="2">
                  <c:v>5942.5</c:v>
                </c:pt>
              </c:numCache>
            </c:numRef>
          </c:val>
        </c:ser>
        <c:marker val="1"/>
        <c:axId val="38819328"/>
        <c:axId val="38820864"/>
      </c:lineChart>
      <c:catAx>
        <c:axId val="38819328"/>
        <c:scaling>
          <c:orientation val="minMax"/>
        </c:scaling>
        <c:axPos val="b"/>
        <c:numFmt formatCode="General" sourceLinked="1"/>
        <c:tickLblPos val="nextTo"/>
        <c:txPr>
          <a:bodyPr rot="-2700000"/>
          <a:lstStyle/>
          <a:p>
            <a:pPr>
              <a:defRPr sz="1600" b="1"/>
            </a:pPr>
            <a:endParaRPr lang="ru-RU"/>
          </a:p>
        </c:txPr>
        <c:crossAx val="38820864"/>
        <c:crosses val="autoZero"/>
        <c:auto val="1"/>
        <c:lblAlgn val="ctr"/>
        <c:lblOffset val="100"/>
      </c:catAx>
      <c:valAx>
        <c:axId val="38820864"/>
        <c:scaling>
          <c:orientation val="minMax"/>
        </c:scaling>
        <c:axPos val="l"/>
        <c:majorGridlines/>
        <c:numFmt formatCode="General" sourceLinked="1"/>
        <c:tickLblPos val="nextTo"/>
        <c:crossAx val="38819328"/>
        <c:crosses val="autoZero"/>
        <c:crossBetween val="between"/>
      </c:valAx>
      <c:spPr>
        <a:gradFill>
          <a:gsLst>
            <a:gs pos="0">
              <a:srgbClr val="7FD13B">
                <a:lumMod val="60000"/>
                <a:lumOff val="40000"/>
              </a:srgbClr>
            </a:gs>
            <a:gs pos="50000">
              <a:srgbClr val="7FD13B">
                <a:tint val="44500"/>
                <a:satMod val="160000"/>
              </a:srgbClr>
            </a:gs>
            <a:gs pos="100000">
              <a:srgbClr val="7FD13B">
                <a:tint val="23500"/>
                <a:satMod val="160000"/>
              </a:srgbClr>
            </a:gs>
          </a:gsLst>
          <a:lin ang="5400000" scaled="0"/>
        </a:gradFill>
      </c:spPr>
    </c:plotArea>
    <c:legend>
      <c:legendPos val="b"/>
      <c:layout/>
    </c:legend>
    <c:plotVisOnly val="1"/>
    <c:dispBlanksAs val="gap"/>
  </c:chart>
  <c:txPr>
    <a:bodyPr/>
    <a:lstStyle/>
    <a:p>
      <a:pPr>
        <a:defRPr sz="12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0"/>
            </a:pPr>
            <a:r>
              <a:rPr lang="ru-RU" sz="1800" dirty="0" smtClean="0"/>
              <a:t>Объемы финансирования медицинской</a:t>
            </a:r>
            <a:r>
              <a:rPr lang="ru-RU" sz="1800" baseline="0" dirty="0" smtClean="0"/>
              <a:t> помощи, предоставляемой в рамках ТП ОМС в 2011-2013 гг. по условиям ее оказания</a:t>
            </a:r>
            <a:endParaRPr lang="ru-RU" sz="1800" dirty="0"/>
          </a:p>
        </c:rich>
      </c:tx>
      <c:layout/>
    </c:title>
    <c:view3D>
      <c:perspective val="30"/>
    </c:view3D>
    <c:floor>
      <c:spPr>
        <a:solidFill>
          <a:schemeClr val="bg1">
            <a:lumMod val="65000"/>
          </a:schemeClr>
        </a:solidFill>
      </c:spPr>
    </c:floor>
    <c:sideWall>
      <c:spPr>
        <a:gradFill>
          <a:gsLst>
            <a:gs pos="0">
              <a:schemeClr val="accent4">
                <a:lumMod val="60000"/>
                <a:lumOff val="40000"/>
              </a:schemeClr>
            </a:gs>
            <a:gs pos="50000">
              <a:srgbClr val="7FD13B">
                <a:tint val="44500"/>
                <a:satMod val="160000"/>
              </a:srgbClr>
            </a:gs>
            <a:gs pos="100000">
              <a:srgbClr val="7FD13B">
                <a:tint val="23500"/>
                <a:satMod val="160000"/>
              </a:srgbClr>
            </a:gs>
          </a:gsLst>
          <a:lin ang="5400000" scaled="0"/>
        </a:gradFill>
      </c:spPr>
    </c:sideWall>
    <c:backWall>
      <c:spPr>
        <a:gradFill>
          <a:gsLst>
            <a:gs pos="0">
              <a:schemeClr val="accent4">
                <a:lumMod val="60000"/>
                <a:lumOff val="40000"/>
              </a:schemeClr>
            </a:gs>
            <a:gs pos="50000">
              <a:srgbClr val="7FD13B">
                <a:tint val="44500"/>
                <a:satMod val="160000"/>
              </a:srgbClr>
            </a:gs>
            <a:gs pos="100000">
              <a:srgbClr val="7FD13B">
                <a:tint val="23500"/>
                <a:satMod val="160000"/>
              </a:srgbClr>
            </a:gs>
          </a:gsLst>
          <a:lin ang="5400000" scaled="0"/>
        </a:gra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 условиях дневных стационаров</c:v>
                </c:pt>
              </c:strCache>
            </c:strRef>
          </c:tx>
          <c:spPr>
            <a:solidFill>
              <a:schemeClr val="accent1"/>
            </a:solidFill>
          </c:spPr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752.1</c:v>
                </c:pt>
                <c:pt idx="1">
                  <c:v>1515.3</c:v>
                </c:pt>
                <c:pt idx="2">
                  <c:v>1747.6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амбулаторных условиях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5088.1000000000004</c:v>
                </c:pt>
                <c:pt idx="1">
                  <c:v>9421.7000000000007</c:v>
                </c:pt>
                <c:pt idx="2">
                  <c:v>12816.4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 стационарных условиях</c:v>
                </c:pt>
              </c:strCache>
            </c:strRef>
          </c:tx>
          <c:spPr>
            <a:solidFill>
              <a:srgbClr val="FFFF00"/>
            </a:solidFill>
          </c:spPr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7388</c:v>
                </c:pt>
                <c:pt idx="1">
                  <c:v>12367.8</c:v>
                </c:pt>
                <c:pt idx="2">
                  <c:v>15594.5</c:v>
                </c:pt>
              </c:numCache>
            </c:numRef>
          </c:val>
        </c:ser>
        <c:shape val="box"/>
        <c:axId val="38931456"/>
        <c:axId val="38937728"/>
        <c:axId val="0"/>
      </c:bar3DChart>
      <c:catAx>
        <c:axId val="38931456"/>
        <c:scaling>
          <c:orientation val="minMax"/>
        </c:scaling>
        <c:axPos val="b"/>
        <c:numFmt formatCode="General" sourceLinked="1"/>
        <c:tickLblPos val="nextTo"/>
        <c:txPr>
          <a:bodyPr rot="-1320000"/>
          <a:lstStyle/>
          <a:p>
            <a:pPr>
              <a:defRPr sz="1800" b="1"/>
            </a:pPr>
            <a:endParaRPr lang="ru-RU"/>
          </a:p>
        </c:txPr>
        <c:crossAx val="38937728"/>
        <c:crosses val="autoZero"/>
        <c:auto val="1"/>
        <c:lblAlgn val="ctr"/>
        <c:lblOffset val="100"/>
      </c:catAx>
      <c:valAx>
        <c:axId val="38937728"/>
        <c:scaling>
          <c:orientation val="minMax"/>
        </c:scaling>
        <c:axPos val="l"/>
        <c:majorGridlines/>
        <c:numFmt formatCode="General" sourceLinked="1"/>
        <c:tickLblPos val="nextTo"/>
        <c:crossAx val="38931456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5.1643384653167146E-2"/>
                <c:y val="0.39287612038232311"/>
              </c:manualLayout>
            </c:layout>
            <c:tx>
              <c:rich>
                <a:bodyPr/>
                <a:lstStyle/>
                <a:p>
                  <a:pPr>
                    <a:defRPr/>
                  </a:pPr>
                  <a:r>
                    <a:rPr lang="ru-RU" sz="1600" b="0" dirty="0" smtClean="0"/>
                    <a:t>млрд.руб.</a:t>
                  </a:r>
                  <a:endParaRPr lang="ru-RU" sz="1600" b="0" dirty="0"/>
                </a:p>
              </c:rich>
            </c:tx>
          </c:dispUnitsLbl>
        </c:dispUnits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9"/>
  <c:chart>
    <c:view3D>
      <c:rAngAx val="1"/>
    </c:view3D>
    <c:sideWall>
      <c:spPr>
        <a:noFill/>
        <a:ln>
          <a:noFill/>
        </a:ln>
      </c:spPr>
    </c:sideWall>
    <c:backWall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8.6450495771362115E-2"/>
          <c:y val="4.0261122803582787E-2"/>
          <c:w val="0.91029612617867262"/>
          <c:h val="0.54957595197587394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4"/>
              <c:delete val="1"/>
            </c:dLbl>
            <c:numFmt formatCode="#,##0.0" sourceLinked="0"/>
            <c:showVal val="1"/>
          </c:dLbls>
          <c:cat>
            <c:strRef>
              <c:f>Лист1!$A$2:$A$6</c:f>
              <c:strCache>
                <c:ptCount val="5"/>
                <c:pt idx="0">
                  <c:v>дневной стационар</c:v>
                </c:pt>
                <c:pt idx="1">
                  <c:v>амбулаторная помощь</c:v>
                </c:pt>
                <c:pt idx="2">
                  <c:v>стационарная помощь</c:v>
                </c:pt>
                <c:pt idx="3">
                  <c:v>скорая медицинская помощь</c:v>
                </c:pt>
                <c:pt idx="4">
                  <c:v>ЭКО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1415.05</c:v>
                </c:pt>
                <c:pt idx="1">
                  <c:v>9998.4499999999825</c:v>
                </c:pt>
                <c:pt idx="2">
                  <c:v>12323.23000000001</c:v>
                </c:pt>
                <c:pt idx="3">
                  <c:v>1595.27</c:v>
                </c:pt>
                <c:pt idx="4">
                  <c:v>25.5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dLbls>
            <c:delete val="1"/>
          </c:dLbls>
          <c:cat>
            <c:strRef>
              <c:f>Лист1!$A$2:$A$6</c:f>
              <c:strCache>
                <c:ptCount val="5"/>
                <c:pt idx="0">
                  <c:v>дневной стационар</c:v>
                </c:pt>
                <c:pt idx="1">
                  <c:v>амбулаторная помощь</c:v>
                </c:pt>
                <c:pt idx="2">
                  <c:v>стационарная помощь</c:v>
                </c:pt>
                <c:pt idx="3">
                  <c:v>скорая медицинская помощь</c:v>
                </c:pt>
                <c:pt idx="4">
                  <c:v>ЭКО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420.25</c:v>
                </c:pt>
                <c:pt idx="1">
                  <c:v>3321.82</c:v>
                </c:pt>
                <c:pt idx="2">
                  <c:v>3968.13</c:v>
                </c:pt>
                <c:pt idx="3">
                  <c:v>671.56</c:v>
                </c:pt>
                <c:pt idx="4">
                  <c:v>15.11</c:v>
                </c:pt>
              </c:numCache>
            </c:numRef>
          </c:val>
        </c:ser>
        <c:dLbls>
          <c:showVal val="1"/>
        </c:dLbls>
        <c:shape val="box"/>
        <c:axId val="38999168"/>
        <c:axId val="39000704"/>
        <c:axId val="0"/>
      </c:bar3DChart>
      <c:catAx>
        <c:axId val="38999168"/>
        <c:scaling>
          <c:orientation val="minMax"/>
        </c:scaling>
        <c:axPos val="b"/>
        <c:tickLblPos val="nextTo"/>
        <c:crossAx val="39000704"/>
        <c:crosses val="autoZero"/>
        <c:auto val="1"/>
        <c:lblAlgn val="ctr"/>
        <c:lblOffset val="100"/>
      </c:catAx>
      <c:valAx>
        <c:axId val="39000704"/>
        <c:scaling>
          <c:orientation val="minMax"/>
        </c:scaling>
        <c:axPos val="l"/>
        <c:numFmt formatCode="General" sourceLinked="1"/>
        <c:tickLblPos val="nextTo"/>
        <c:crossAx val="38999168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2.7002162924079007E-2"/>
                <c:y val="0.23396329479154043"/>
              </c:manualLayout>
            </c:layout>
            <c:tx>
              <c:rich>
                <a:bodyPr/>
                <a:lstStyle/>
                <a:p>
                  <a:pPr>
                    <a:defRPr/>
                  </a:pPr>
                  <a:r>
                    <a:rPr lang="ru-RU"/>
                    <a:t>млрд. руб.</a:t>
                  </a:r>
                </a:p>
              </c:rich>
            </c:tx>
          </c:dispUnitsLbl>
        </c:dispUnits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0"/>
            </a:pPr>
            <a:r>
              <a:rPr lang="ru-RU" sz="1600" dirty="0" smtClean="0"/>
              <a:t>Средняя заработная плата врачей, включая</a:t>
            </a:r>
            <a:r>
              <a:rPr lang="ru-RU" sz="1600" baseline="0" dirty="0" smtClean="0"/>
              <a:t> руководителей структурных подразделений</a:t>
            </a:r>
            <a:endParaRPr lang="ru-RU" sz="1600" dirty="0"/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dLbls>
            <c:dLbl>
              <c:idx val="1"/>
              <c:layout>
                <c:manualLayout>
                  <c:x val="-3.451783804802179E-2"/>
                  <c:y val="4.6390625068982304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4.069067755419465E-2"/>
                  <c:y val="4.6390625068982304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3.9147467677651482E-2"/>
                  <c:y val="5.6584955496128762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3.7604257801108217E-2"/>
                  <c:y val="4.1293459855409102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3.6061047924565021E-2"/>
                  <c:y val="5.6584955496128762E-2"/>
                </c:manualLayout>
              </c:layout>
              <c:dLblPos val="r"/>
              <c:showVal val="1"/>
            </c:dLbl>
            <c:dLbl>
              <c:idx val="6"/>
              <c:layout>
                <c:manualLayout>
                  <c:x val="-3.451783804802179E-2"/>
                  <c:y val="5.6584955496128762E-2"/>
                </c:manualLayout>
              </c:layout>
              <c:dLblPos val="r"/>
              <c:showVal val="1"/>
            </c:dLbl>
            <c:dLbl>
              <c:idx val="7"/>
              <c:layout>
                <c:manualLayout>
                  <c:x val="-3.2974628171478587E-2"/>
                  <c:y val="4.1293459855409102E-2"/>
                </c:manualLayout>
              </c:layout>
              <c:dLblPos val="r"/>
              <c:showVal val="1"/>
            </c:dLbl>
            <c:numFmt formatCode="#,##0.0" sourceLinked="0"/>
            <c:dLblPos val="t"/>
            <c:showVal val="1"/>
          </c:dLbls>
          <c:cat>
            <c:strRef>
              <c:f>Лист1!$A$2:$A$9</c:f>
              <c:strCache>
                <c:ptCount val="8"/>
                <c:pt idx="0">
                  <c:v>МАРТ</c:v>
                </c:pt>
                <c:pt idx="1">
                  <c:v>АПРЕЛЬ</c:v>
                </c:pt>
                <c:pt idx="2">
                  <c:v>МАЙ</c:v>
                </c:pt>
                <c:pt idx="3">
                  <c:v>ИЮНЬ</c:v>
                </c:pt>
                <c:pt idx="4">
                  <c:v>ИЮЛЬ</c:v>
                </c:pt>
                <c:pt idx="5">
                  <c:v>АВГУСТ</c:v>
                </c:pt>
                <c:pt idx="6">
                  <c:v>СЕНТЯБРЬ</c:v>
                </c:pt>
                <c:pt idx="7">
                  <c:v>ОКТЯБРЬ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65.290000000000006</c:v>
                </c:pt>
                <c:pt idx="1">
                  <c:v>66.5</c:v>
                </c:pt>
                <c:pt idx="2">
                  <c:v>66.430000000000007</c:v>
                </c:pt>
                <c:pt idx="3">
                  <c:v>66.75</c:v>
                </c:pt>
                <c:pt idx="4">
                  <c:v>66.33</c:v>
                </c:pt>
                <c:pt idx="5">
                  <c:v>66.349999999999994</c:v>
                </c:pt>
                <c:pt idx="6">
                  <c:v>66.349999999999994</c:v>
                </c:pt>
                <c:pt idx="7">
                  <c:v>66.34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dLbls>
            <c:dLbl>
              <c:idx val="0"/>
              <c:layout>
                <c:manualLayout>
                  <c:x val="-3.6061047924565021E-2"/>
                  <c:y val="4.6390625068982304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4.2233887430737832E-2"/>
                  <c:y val="-3.5164018348189316E-2"/>
                </c:manualLayout>
              </c:layout>
              <c:dLblPos val="r"/>
              <c:showVal val="1"/>
            </c:dLbl>
            <c:numFmt formatCode="#,##0.0" sourceLinked="0"/>
            <c:dLblPos val="t"/>
            <c:showVal val="1"/>
          </c:dLbls>
          <c:cat>
            <c:strRef>
              <c:f>Лист1!$A$2:$A$9</c:f>
              <c:strCache>
                <c:ptCount val="8"/>
                <c:pt idx="0">
                  <c:v>МАРТ</c:v>
                </c:pt>
                <c:pt idx="1">
                  <c:v>АПРЕЛЬ</c:v>
                </c:pt>
                <c:pt idx="2">
                  <c:v>МАЙ</c:v>
                </c:pt>
                <c:pt idx="3">
                  <c:v>ИЮНЬ</c:v>
                </c:pt>
                <c:pt idx="4">
                  <c:v>ИЮЛЬ</c:v>
                </c:pt>
                <c:pt idx="5">
                  <c:v>АВГУСТ</c:v>
                </c:pt>
                <c:pt idx="6">
                  <c:v>СЕНТЯБРЬ</c:v>
                </c:pt>
                <c:pt idx="7">
                  <c:v>ОКТЯБРЬ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64.8</c:v>
                </c:pt>
                <c:pt idx="1">
                  <c:v>66.59</c:v>
                </c:pt>
                <c:pt idx="2">
                  <c:v>71.3</c:v>
                </c:pt>
                <c:pt idx="3">
                  <c:v>73.19</c:v>
                </c:pt>
                <c:pt idx="4">
                  <c:v>74.179999999999978</c:v>
                </c:pt>
                <c:pt idx="5">
                  <c:v>74.900000000000006</c:v>
                </c:pt>
                <c:pt idx="6">
                  <c:v>75.459999999999994</c:v>
                </c:pt>
                <c:pt idx="7">
                  <c:v>75.8</c:v>
                </c:pt>
              </c:numCache>
            </c:numRef>
          </c:val>
        </c:ser>
        <c:dLbls>
          <c:showVal val="1"/>
        </c:dLbls>
        <c:marker val="1"/>
        <c:axId val="39099392"/>
        <c:axId val="39101184"/>
      </c:lineChart>
      <c:catAx>
        <c:axId val="3909939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39101184"/>
        <c:crosses val="autoZero"/>
        <c:auto val="1"/>
        <c:lblAlgn val="ctr"/>
        <c:lblOffset val="100"/>
      </c:catAx>
      <c:valAx>
        <c:axId val="39101184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ru-RU" b="0" dirty="0" smtClean="0"/>
                  <a:t>тыс. руб.</a:t>
                </a:r>
                <a:endParaRPr lang="ru-RU" b="0" dirty="0"/>
              </a:p>
            </c:rich>
          </c:tx>
        </c:title>
        <c:numFmt formatCode="General" sourceLinked="1"/>
        <c:tickLblPos val="nextTo"/>
        <c:crossAx val="39099392"/>
        <c:crosses val="autoZero"/>
        <c:crossBetween val="between"/>
      </c:valAx>
      <c:spPr>
        <a:noFill/>
        <a:ln w="25400">
          <a:noFill/>
        </a:ln>
      </c:spPr>
    </c:plotArea>
    <c:legend>
      <c:legendPos val="b"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0"/>
            </a:pPr>
            <a:r>
              <a:rPr lang="ru-RU" sz="1600" dirty="0" smtClean="0"/>
              <a:t>Средняя заработная плата среднего медицинского персонала</a:t>
            </a:r>
            <a:endParaRPr lang="ru-RU" sz="1600" dirty="0"/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dLbls>
            <c:dLbl>
              <c:idx val="0"/>
              <c:delete val="1"/>
            </c:dLbl>
            <c:dLbl>
              <c:idx val="1"/>
              <c:layout>
                <c:manualLayout>
                  <c:x val="-3.451783804802179E-2"/>
                  <c:y val="4.6390625068982304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4.0690677554194671E-2"/>
                  <c:y val="4.6390625068982304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3.9147467677651482E-2"/>
                  <c:y val="5.6584955496128762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3.760425780110823E-2"/>
                  <c:y val="4.1293459855409102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3.6061047924565048E-2"/>
                  <c:y val="5.6584955496128762E-2"/>
                </c:manualLayout>
              </c:layout>
              <c:dLblPos val="r"/>
              <c:showVal val="1"/>
            </c:dLbl>
            <c:dLbl>
              <c:idx val="6"/>
              <c:layout>
                <c:manualLayout>
                  <c:x val="-3.451783804802179E-2"/>
                  <c:y val="5.6584955496128762E-2"/>
                </c:manualLayout>
              </c:layout>
              <c:dLblPos val="r"/>
              <c:showVal val="1"/>
            </c:dLbl>
            <c:dLbl>
              <c:idx val="7"/>
              <c:layout>
                <c:manualLayout>
                  <c:x val="-3.2974628171478601E-2"/>
                  <c:y val="4.1293459855409102E-2"/>
                </c:manualLayout>
              </c:layout>
              <c:dLblPos val="r"/>
              <c:showVal val="1"/>
            </c:dLbl>
            <c:numFmt formatCode="#,##0.0" sourceLinked="0"/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t"/>
            <c:showVal val="1"/>
          </c:dLbls>
          <c:cat>
            <c:strRef>
              <c:f>Лист1!$A$2:$A$9</c:f>
              <c:strCache>
                <c:ptCount val="8"/>
                <c:pt idx="0">
                  <c:v>МАРТ</c:v>
                </c:pt>
                <c:pt idx="1">
                  <c:v>АПРЕЛЬ</c:v>
                </c:pt>
                <c:pt idx="2">
                  <c:v>МАЙ</c:v>
                </c:pt>
                <c:pt idx="3">
                  <c:v>ИЮНЬ</c:v>
                </c:pt>
                <c:pt idx="4">
                  <c:v>ИЮЛЬ</c:v>
                </c:pt>
                <c:pt idx="5">
                  <c:v>АВГУСТ</c:v>
                </c:pt>
                <c:pt idx="6">
                  <c:v>СЕНТЯБРЬ</c:v>
                </c:pt>
                <c:pt idx="7">
                  <c:v>ОКТЯБРЬ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38.92</c:v>
                </c:pt>
                <c:pt idx="1">
                  <c:v>39.32</c:v>
                </c:pt>
                <c:pt idx="2">
                  <c:v>39.480000000000004</c:v>
                </c:pt>
                <c:pt idx="3">
                  <c:v>39.58</c:v>
                </c:pt>
                <c:pt idx="4">
                  <c:v>39.54</c:v>
                </c:pt>
                <c:pt idx="5">
                  <c:v>39.51</c:v>
                </c:pt>
                <c:pt idx="6">
                  <c:v>39.51</c:v>
                </c:pt>
                <c:pt idx="7">
                  <c:v>39.620000000000012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dLbls>
            <c:dLbl>
              <c:idx val="0"/>
              <c:layout>
                <c:manualLayout>
                  <c:x val="-3.6061047924565048E-2"/>
                  <c:y val="4.6390625068982304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4.2233887430737832E-2"/>
                  <c:y val="-3.5164018348189316E-2"/>
                </c:manualLayout>
              </c:layout>
              <c:dLblPos val="r"/>
              <c:showVal val="1"/>
            </c:dLbl>
            <c:numFmt formatCode="#,##0.0" sourceLinked="0"/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t"/>
            <c:showVal val="1"/>
          </c:dLbls>
          <c:cat>
            <c:strRef>
              <c:f>Лист1!$A$2:$A$9</c:f>
              <c:strCache>
                <c:ptCount val="8"/>
                <c:pt idx="0">
                  <c:v>МАРТ</c:v>
                </c:pt>
                <c:pt idx="1">
                  <c:v>АПРЕЛЬ</c:v>
                </c:pt>
                <c:pt idx="2">
                  <c:v>МАЙ</c:v>
                </c:pt>
                <c:pt idx="3">
                  <c:v>ИЮНЬ</c:v>
                </c:pt>
                <c:pt idx="4">
                  <c:v>ИЮЛЬ</c:v>
                </c:pt>
                <c:pt idx="5">
                  <c:v>АВГУСТ</c:v>
                </c:pt>
                <c:pt idx="6">
                  <c:v>СЕНТЯБРЬ</c:v>
                </c:pt>
                <c:pt idx="7">
                  <c:v>ОКТЯБРЬ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38.86</c:v>
                </c:pt>
                <c:pt idx="1">
                  <c:v>39.85</c:v>
                </c:pt>
                <c:pt idx="2">
                  <c:v>42.27</c:v>
                </c:pt>
                <c:pt idx="3">
                  <c:v>43.97</c:v>
                </c:pt>
                <c:pt idx="4">
                  <c:v>44.46</c:v>
                </c:pt>
                <c:pt idx="5">
                  <c:v>44.91</c:v>
                </c:pt>
                <c:pt idx="6">
                  <c:v>45.28</c:v>
                </c:pt>
                <c:pt idx="7">
                  <c:v>45.51</c:v>
                </c:pt>
              </c:numCache>
            </c:numRef>
          </c:val>
        </c:ser>
        <c:dLbls>
          <c:showVal val="1"/>
        </c:dLbls>
        <c:marker val="1"/>
        <c:axId val="60539264"/>
        <c:axId val="61079936"/>
      </c:lineChart>
      <c:catAx>
        <c:axId val="6053926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61079936"/>
        <c:crosses val="autoZero"/>
        <c:auto val="1"/>
        <c:lblAlgn val="ctr"/>
        <c:lblOffset val="100"/>
      </c:catAx>
      <c:valAx>
        <c:axId val="6107993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400" baseline="0"/>
                </a:pPr>
                <a:r>
                  <a:rPr lang="ru-RU" sz="1400" b="0" baseline="0" dirty="0" smtClean="0"/>
                  <a:t>тыс. руб.</a:t>
                </a:r>
                <a:endParaRPr lang="ru-RU" sz="1400" b="0" baseline="0" dirty="0"/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60539264"/>
        <c:crosses val="autoZero"/>
        <c:crossBetween val="between"/>
      </c:valAx>
      <c:spPr>
        <a:noFill/>
        <a:ln w="25400">
          <a:noFill/>
        </a:ln>
      </c:spPr>
    </c:plotArea>
    <c:legend>
      <c:legendPos val="b"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0"/>
            </a:pPr>
            <a:r>
              <a:rPr lang="ru-RU" sz="1600" dirty="0" smtClean="0"/>
              <a:t>Средняя заработная плата младшего медицинского персонала</a:t>
            </a:r>
            <a:endParaRPr lang="ru-RU" sz="1600" dirty="0"/>
          </a:p>
        </c:rich>
      </c:tx>
      <c:layout>
        <c:manualLayout>
          <c:xMode val="edge"/>
          <c:yMode val="edge"/>
          <c:x val="0.10544055405925359"/>
          <c:y val="0"/>
        </c:manualLayout>
      </c:layout>
    </c:title>
    <c:plotArea>
      <c:layout>
        <c:manualLayout>
          <c:layoutTarget val="inner"/>
          <c:xMode val="edge"/>
          <c:yMode val="edge"/>
          <c:x val="9.5363631681476518E-2"/>
          <c:y val="0.21620758354176875"/>
          <c:w val="0.8923239404616552"/>
          <c:h val="0.52733855397448359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dLbls>
            <c:dLbl>
              <c:idx val="0"/>
              <c:delete val="1"/>
            </c:dLbl>
            <c:dLbl>
              <c:idx val="1"/>
              <c:layout>
                <c:manualLayout>
                  <c:x val="-3.451783804802179E-2"/>
                  <c:y val="4.6390625068982304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4.0690677554194699E-2"/>
                  <c:y val="4.6390625068982304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3.9147467677651482E-2"/>
                  <c:y val="5.6584955496128762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3.7604257801108244E-2"/>
                  <c:y val="4.1293459855409102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3.6061047924565069E-2"/>
                  <c:y val="5.6584955496128762E-2"/>
                </c:manualLayout>
              </c:layout>
              <c:dLblPos val="r"/>
              <c:showVal val="1"/>
            </c:dLbl>
            <c:dLbl>
              <c:idx val="6"/>
              <c:layout>
                <c:manualLayout>
                  <c:x val="-3.451783804802179E-2"/>
                  <c:y val="5.6584955496128762E-2"/>
                </c:manualLayout>
              </c:layout>
              <c:dLblPos val="r"/>
              <c:showVal val="1"/>
            </c:dLbl>
            <c:dLbl>
              <c:idx val="7"/>
              <c:layout>
                <c:manualLayout>
                  <c:x val="-3.2974628171478601E-2"/>
                  <c:y val="4.1293459855409102E-2"/>
                </c:manualLayout>
              </c:layout>
              <c:dLblPos val="r"/>
              <c:showVal val="1"/>
            </c:dLbl>
            <c:numFmt formatCode="#,##0.0" sourceLinked="0"/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t"/>
            <c:showVal val="1"/>
          </c:dLbls>
          <c:cat>
            <c:strRef>
              <c:f>Лист1!$A$2:$A$9</c:f>
              <c:strCache>
                <c:ptCount val="8"/>
                <c:pt idx="0">
                  <c:v>МАРТ</c:v>
                </c:pt>
                <c:pt idx="1">
                  <c:v>АПРЕЛЬ</c:v>
                </c:pt>
                <c:pt idx="2">
                  <c:v>МАЙ</c:v>
                </c:pt>
                <c:pt idx="3">
                  <c:v>ИЮНЬ</c:v>
                </c:pt>
                <c:pt idx="4">
                  <c:v>ИЮЛЬ</c:v>
                </c:pt>
                <c:pt idx="5">
                  <c:v>АВГУСТ</c:v>
                </c:pt>
                <c:pt idx="6">
                  <c:v>СЕНТЯБРЬ</c:v>
                </c:pt>
                <c:pt idx="7">
                  <c:v>ОКТЯБРЬ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22.67</c:v>
                </c:pt>
                <c:pt idx="1">
                  <c:v>22.95</c:v>
                </c:pt>
                <c:pt idx="2">
                  <c:v>23.01</c:v>
                </c:pt>
                <c:pt idx="3">
                  <c:v>23.18</c:v>
                </c:pt>
                <c:pt idx="4">
                  <c:v>23.17</c:v>
                </c:pt>
                <c:pt idx="5">
                  <c:v>23.18</c:v>
                </c:pt>
                <c:pt idx="6">
                  <c:v>23.19</c:v>
                </c:pt>
                <c:pt idx="7">
                  <c:v>23.18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dLbls>
            <c:dLbl>
              <c:idx val="0"/>
              <c:layout>
                <c:manualLayout>
                  <c:x val="-3.6061047924565069E-2"/>
                  <c:y val="4.6390625068982304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4.2233887430737832E-2"/>
                  <c:y val="-3.5164018348189316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4.5402077722200875E-2"/>
                  <c:y val="-6.0585235274158725E-2"/>
                </c:manualLayout>
              </c:layout>
              <c:dLblPos val="r"/>
              <c:showVal val="1"/>
            </c:dLbl>
            <c:dLbl>
              <c:idx val="6"/>
              <c:layout>
                <c:manualLayout>
                  <c:x val="-4.3863024240092377E-2"/>
                  <c:y val="-5.5818497644405912E-2"/>
                </c:manualLayout>
              </c:layout>
              <c:dLblPos val="r"/>
              <c:showVal val="1"/>
            </c:dLbl>
            <c:dLbl>
              <c:idx val="7"/>
              <c:layout>
                <c:manualLayout>
                  <c:x val="-3.4628703347441323E-2"/>
                  <c:y val="-6.0585235274158725E-2"/>
                </c:manualLayout>
              </c:layout>
              <c:dLblPos val="r"/>
              <c:showVal val="1"/>
            </c:dLbl>
            <c:numFmt formatCode="#,##0.0" sourceLinked="0"/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t"/>
            <c:showVal val="1"/>
          </c:dLbls>
          <c:cat>
            <c:strRef>
              <c:f>Лист1!$A$2:$A$9</c:f>
              <c:strCache>
                <c:ptCount val="8"/>
                <c:pt idx="0">
                  <c:v>МАРТ</c:v>
                </c:pt>
                <c:pt idx="1">
                  <c:v>АПРЕЛЬ</c:v>
                </c:pt>
                <c:pt idx="2">
                  <c:v>МАЙ</c:v>
                </c:pt>
                <c:pt idx="3">
                  <c:v>ИЮНЬ</c:v>
                </c:pt>
                <c:pt idx="4">
                  <c:v>ИЮЛЬ</c:v>
                </c:pt>
                <c:pt idx="5">
                  <c:v>АВГУСТ</c:v>
                </c:pt>
                <c:pt idx="6">
                  <c:v>СЕНТЯБРЬ</c:v>
                </c:pt>
                <c:pt idx="7">
                  <c:v>ОКТЯБРЬ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23.69</c:v>
                </c:pt>
                <c:pt idx="1">
                  <c:v>23.34</c:v>
                </c:pt>
                <c:pt idx="2">
                  <c:v>24.830000000000005</c:v>
                </c:pt>
                <c:pt idx="3">
                  <c:v>26.03</c:v>
                </c:pt>
                <c:pt idx="4">
                  <c:v>26.41</c:v>
                </c:pt>
                <c:pt idx="5">
                  <c:v>26.610000000000007</c:v>
                </c:pt>
                <c:pt idx="6">
                  <c:v>26.830000000000005</c:v>
                </c:pt>
                <c:pt idx="7">
                  <c:v>27.14</c:v>
                </c:pt>
              </c:numCache>
            </c:numRef>
          </c:val>
        </c:ser>
        <c:dLbls>
          <c:showVal val="1"/>
        </c:dLbls>
        <c:marker val="1"/>
        <c:axId val="64842368"/>
        <c:axId val="36991360"/>
      </c:lineChart>
      <c:catAx>
        <c:axId val="6484236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36991360"/>
        <c:crosses val="autoZero"/>
        <c:auto val="1"/>
        <c:lblAlgn val="ctr"/>
        <c:lblOffset val="100"/>
      </c:catAx>
      <c:valAx>
        <c:axId val="36991360"/>
        <c:scaling>
          <c:orientation val="minMax"/>
          <c:max val="29"/>
          <c:min val="20"/>
        </c:scaling>
        <c:axPos val="l"/>
        <c:title>
          <c:tx>
            <c:rich>
              <a:bodyPr/>
              <a:lstStyle/>
              <a:p>
                <a:pPr>
                  <a:defRPr sz="1400" baseline="0"/>
                </a:pPr>
                <a:r>
                  <a:rPr lang="ru-RU" sz="1400" b="0" baseline="0" dirty="0" smtClean="0"/>
                  <a:t>тыс. руб.</a:t>
                </a:r>
                <a:endParaRPr lang="ru-RU" sz="1400" b="0" baseline="0" dirty="0"/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64842368"/>
        <c:crosses val="autoZero"/>
        <c:crossBetween val="between"/>
      </c:valAx>
      <c:spPr>
        <a:noFill/>
        <a:ln w="25400">
          <a:noFill/>
        </a:ln>
      </c:spPr>
    </c:plotArea>
    <c:legend>
      <c:legendPos val="b"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 smtClean="0"/>
              <a:t>за </a:t>
            </a:r>
            <a:r>
              <a:rPr lang="ru-RU" sz="2400" dirty="0"/>
              <a:t>9 мес. 2013 г</a:t>
            </a:r>
            <a:r>
              <a:rPr lang="ru-RU" sz="2400" dirty="0" smtClean="0"/>
              <a:t>.</a:t>
            </a:r>
            <a:endParaRPr lang="ru-RU" sz="2400" dirty="0"/>
          </a:p>
        </c:rich>
      </c:tx>
      <c:layout>
        <c:manualLayout>
          <c:xMode val="edge"/>
          <c:yMode val="edge"/>
          <c:x val="0.43684407504617473"/>
          <c:y val="0.2472125128583016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95679012345679"/>
          <c:y val="0.27452067582791811"/>
          <c:w val="0.89043209876543206"/>
          <c:h val="0.635261908001385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средств обязательного медицинского страхования в среднемесячной заработной плате работников медицинских организаций в сфере ОМС (за 9 мес. 2013 г.)</c:v>
                </c:pt>
              </c:strCache>
            </c:strRef>
          </c:tx>
          <c:dPt>
            <c:idx val="0"/>
            <c:explosion val="37"/>
          </c:dPt>
          <c:dLbls>
            <c:dLbl>
              <c:idx val="0"/>
              <c:numFmt formatCode="0.0%" sourceLinked="0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</c:dLbl>
            <c:dLbl>
              <c:idx val="1"/>
              <c:layout>
                <c:manualLayout>
                  <c:x val="5.6751482453582192E-2"/>
                  <c:y val="7.3589018378290724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dLblPos val="bestFit"/>
              <c:showVal val="1"/>
            </c:dLbl>
            <c:numFmt formatCode="0.0%" sourceLinked="0"/>
            <c:dLblPos val="ctr"/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средства ОМС</c:v>
                </c:pt>
                <c:pt idx="1">
                  <c:v>другие источники (кроме ОМС)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0.90600000000000003</c:v>
                </c:pt>
                <c:pt idx="1">
                  <c:v>9.4000000000000014E-2</c:v>
                </c:pt>
              </c:numCache>
            </c:numRef>
          </c:val>
        </c:ser>
        <c:dLbls>
          <c:showVal val="1"/>
        </c:dLbls>
      </c:pie3DChart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0.62578</cdr:x>
      <cdr:y>0.33232</cdr:y>
    </cdr:from>
    <cdr:to>
      <cdr:x>0.78625</cdr:x>
      <cdr:y>0.40387</cdr:y>
    </cdr:to>
    <cdr:sp macro="" textlink="">
      <cdr:nvSpPr>
        <cdr:cNvPr id="2" name="Стрелка вверх 1"/>
        <cdr:cNvSpPr/>
      </cdr:nvSpPr>
      <cdr:spPr>
        <a:xfrm xmlns:a="http://schemas.openxmlformats.org/drawingml/2006/main" rot="2953354">
          <a:off x="2785127" y="1511008"/>
          <a:ext cx="359202" cy="673853"/>
        </a:xfrm>
        <a:prstGeom xmlns:a="http://schemas.openxmlformats.org/drawingml/2006/main" prst="upArrow">
          <a:avLst>
            <a:gd name="adj1" fmla="val 50000"/>
            <a:gd name="adj2" fmla="val 86261"/>
          </a:avLst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0.63447</cdr:x>
      <cdr:y>0.42626</cdr:y>
    </cdr:from>
    <cdr:to>
      <cdr:x>0.7888</cdr:x>
      <cdr:y>0.48364</cdr:y>
    </cdr:to>
    <cdr:sp macro="" textlink="">
      <cdr:nvSpPr>
        <cdr:cNvPr id="3" name="TextBox 2"/>
        <cdr:cNvSpPr txBox="1"/>
      </cdr:nvSpPr>
      <cdr:spPr bwMode="black">
        <a:xfrm xmlns:a="http://schemas.openxmlformats.org/drawingml/2006/main">
          <a:off x="2664296" y="2139950"/>
          <a:ext cx="64807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non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+38,2%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0.72173</cdr:x>
      <cdr:y>0.26469</cdr:y>
    </cdr:from>
    <cdr:to>
      <cdr:x>0.94815</cdr:x>
      <cdr:y>0.34172</cdr:y>
    </cdr:to>
    <cdr:sp macro="" textlink="">
      <cdr:nvSpPr>
        <cdr:cNvPr id="2" name="TextBox 1"/>
        <cdr:cNvSpPr txBox="1"/>
      </cdr:nvSpPr>
      <cdr:spPr bwMode="black">
        <a:xfrm xmlns:a="http://schemas.openxmlformats.org/drawingml/2006/main">
          <a:off x="2914798" y="1347862"/>
          <a:ext cx="914400" cy="3922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non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65,5%</a:t>
          </a:r>
        </a:p>
      </cdr:txBody>
    </cdr:sp>
  </cdr:relSizeAnchor>
  <cdr:relSizeAnchor xmlns:cdr="http://schemas.openxmlformats.org/drawingml/2006/chartDrawing">
    <cdr:from>
      <cdr:x>0.52561</cdr:x>
      <cdr:y>0.33539</cdr:y>
    </cdr:from>
    <cdr:to>
      <cdr:x>0.7039</cdr:x>
      <cdr:y>0.42023</cdr:y>
    </cdr:to>
    <cdr:sp macro="" textlink="">
      <cdr:nvSpPr>
        <cdr:cNvPr id="3" name="TextBox 2"/>
        <cdr:cNvSpPr txBox="1"/>
      </cdr:nvSpPr>
      <cdr:spPr bwMode="black">
        <a:xfrm xmlns:a="http://schemas.openxmlformats.org/drawingml/2006/main">
          <a:off x="2122710" y="1707902"/>
          <a:ext cx="72008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non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ru-RU" sz="1600" b="1" kern="1200" dirty="0" smtClean="0">
              <a:ln w="18415" cmpd="sng">
                <a:noFill/>
                <a:prstDash val="solid"/>
              </a:ln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rPr>
            <a:t>60,1%</a:t>
          </a:r>
          <a:endParaRPr kumimoji="0" lang="ru-RU" sz="1600" b="1" i="0" u="none" strike="noStrike" kern="1200" cap="none" spc="0" normalizeH="0" baseline="0" noProof="0" dirty="0" smtClean="0">
            <a:ln w="18415" cmpd="sng">
              <a:noFill/>
              <a:prstDash val="solid"/>
            </a:ln>
            <a:solidFill>
              <a:schemeClr val="tx1"/>
            </a:solidFill>
            <a:effectLst/>
            <a:uLnTx/>
            <a:uFillTx/>
            <a:latin typeface="Times New Roman" pitchFamily="18" charset="0"/>
            <a:ea typeface="+mj-ea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0.29382</cdr:x>
      <cdr:y>0.33539</cdr:y>
    </cdr:from>
    <cdr:to>
      <cdr:x>0.45429</cdr:x>
      <cdr:y>0.42023</cdr:y>
    </cdr:to>
    <cdr:sp macro="" textlink="">
      <cdr:nvSpPr>
        <cdr:cNvPr id="4" name="TextBox 3"/>
        <cdr:cNvSpPr txBox="1"/>
      </cdr:nvSpPr>
      <cdr:spPr bwMode="black">
        <a:xfrm xmlns:a="http://schemas.openxmlformats.org/drawingml/2006/main">
          <a:off x="1186606" y="1707902"/>
          <a:ext cx="64807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non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35,1%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0.65151</cdr:x>
      <cdr:y>0.58548</cdr:y>
    </cdr:from>
    <cdr:to>
      <cdr:x>0.75174</cdr:x>
      <cdr:y>0.64711</cdr:y>
    </cdr:to>
    <cdr:sp macro="" textlink="">
      <cdr:nvSpPr>
        <cdr:cNvPr id="2" name="TextBox 1"/>
        <cdr:cNvSpPr txBox="1"/>
      </cdr:nvSpPr>
      <cdr:spPr bwMode="black">
        <a:xfrm xmlns:a="http://schemas.openxmlformats.org/drawingml/2006/main">
          <a:off x="4680520" y="2736304"/>
          <a:ext cx="7200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non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+15,5%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0.21125</cdr:x>
      <cdr:y>0.36713</cdr:y>
    </cdr:from>
    <cdr:to>
      <cdr:x>0.28125</cdr:x>
      <cdr:y>0.4309</cdr:y>
    </cdr:to>
    <cdr:sp macro="" textlink="">
      <cdr:nvSpPr>
        <cdr:cNvPr id="2" name="TextBox 1"/>
        <cdr:cNvSpPr txBox="1"/>
      </cdr:nvSpPr>
      <cdr:spPr bwMode="black">
        <a:xfrm xmlns:a="http://schemas.openxmlformats.org/drawingml/2006/main">
          <a:off x="1738536" y="1800200"/>
          <a:ext cx="576072" cy="3126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non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77,1%</a:t>
          </a:r>
        </a:p>
      </cdr:txBody>
    </cdr:sp>
  </cdr:relSizeAnchor>
  <cdr:relSizeAnchor xmlns:cdr="http://schemas.openxmlformats.org/drawingml/2006/chartDrawing">
    <cdr:from>
      <cdr:x>0.36875</cdr:x>
      <cdr:y>0.08811</cdr:y>
    </cdr:from>
    <cdr:to>
      <cdr:x>0.43</cdr:x>
      <cdr:y>0.16036</cdr:y>
    </cdr:to>
    <cdr:sp macro="" textlink="">
      <cdr:nvSpPr>
        <cdr:cNvPr id="3" name="TextBox 2"/>
        <cdr:cNvSpPr txBox="1"/>
      </cdr:nvSpPr>
      <cdr:spPr bwMode="black">
        <a:xfrm xmlns:a="http://schemas.openxmlformats.org/drawingml/2006/main">
          <a:off x="3034680" y="432048"/>
          <a:ext cx="504063" cy="3542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non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75,1%</a:t>
          </a:r>
        </a:p>
      </cdr:txBody>
    </cdr:sp>
  </cdr:relSizeAnchor>
  <cdr:relSizeAnchor xmlns:cdr="http://schemas.openxmlformats.org/drawingml/2006/chartDrawing">
    <cdr:from>
      <cdr:x>0.50875</cdr:x>
      <cdr:y>0.016</cdr:y>
    </cdr:from>
    <cdr:to>
      <cdr:x>0.59625</cdr:x>
      <cdr:y>0.1027</cdr:y>
    </cdr:to>
    <cdr:sp macro="" textlink="">
      <cdr:nvSpPr>
        <cdr:cNvPr id="4" name="TextBox 3"/>
        <cdr:cNvSpPr txBox="1"/>
      </cdr:nvSpPr>
      <cdr:spPr bwMode="black">
        <a:xfrm xmlns:a="http://schemas.openxmlformats.org/drawingml/2006/main">
          <a:off x="4186808" y="79722"/>
          <a:ext cx="72008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non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75,6%</a:t>
          </a:r>
        </a:p>
      </cdr:txBody>
    </cdr:sp>
  </cdr:relSizeAnchor>
  <cdr:relSizeAnchor xmlns:cdr="http://schemas.openxmlformats.org/drawingml/2006/chartDrawing">
    <cdr:from>
      <cdr:x>0.68375</cdr:x>
      <cdr:y>0.35244</cdr:y>
    </cdr:from>
    <cdr:to>
      <cdr:x>0.745</cdr:x>
      <cdr:y>0.42469</cdr:y>
    </cdr:to>
    <cdr:sp macro="" textlink="">
      <cdr:nvSpPr>
        <cdr:cNvPr id="5" name="TextBox 4"/>
        <cdr:cNvSpPr txBox="1"/>
      </cdr:nvSpPr>
      <cdr:spPr bwMode="black">
        <a:xfrm xmlns:a="http://schemas.openxmlformats.org/drawingml/2006/main">
          <a:off x="5626968" y="1728192"/>
          <a:ext cx="504063" cy="3542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non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70,4%</a:t>
          </a:r>
        </a:p>
      </cdr:txBody>
    </cdr:sp>
  </cdr:relSizeAnchor>
  <cdr:relSizeAnchor xmlns:cdr="http://schemas.openxmlformats.org/drawingml/2006/chartDrawing">
    <cdr:from>
      <cdr:x>0.8325</cdr:x>
      <cdr:y>0.3965</cdr:y>
    </cdr:from>
    <cdr:to>
      <cdr:x>0.89374</cdr:x>
      <cdr:y>0.4832</cdr:y>
    </cdr:to>
    <cdr:sp macro="" textlink="">
      <cdr:nvSpPr>
        <cdr:cNvPr id="6" name="TextBox 5"/>
        <cdr:cNvSpPr txBox="1"/>
      </cdr:nvSpPr>
      <cdr:spPr bwMode="black">
        <a:xfrm xmlns:a="http://schemas.openxmlformats.org/drawingml/2006/main">
          <a:off x="6851104" y="1944216"/>
          <a:ext cx="504017" cy="425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non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59,2%</a:t>
          </a:r>
        </a:p>
      </cdr:txBody>
    </cdr:sp>
  </cdr:relSizeAnchor>
  <cdr:relSizeAnchor xmlns:cdr="http://schemas.openxmlformats.org/drawingml/2006/chartDrawing">
    <cdr:from>
      <cdr:x>0.85</cdr:x>
      <cdr:y>0.26433</cdr:y>
    </cdr:from>
    <cdr:to>
      <cdr:x>0.99485</cdr:x>
      <cdr:y>0.35244</cdr:y>
    </cdr:to>
    <cdr:sp macro="" textlink="">
      <cdr:nvSpPr>
        <cdr:cNvPr id="7" name="TextBox 6"/>
        <cdr:cNvSpPr txBox="1"/>
      </cdr:nvSpPr>
      <cdr:spPr bwMode="black">
        <a:xfrm xmlns:a="http://schemas.openxmlformats.org/drawingml/2006/main">
          <a:off x="6995120" y="1296144"/>
          <a:ext cx="1192088" cy="432048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vert="horz" wrap="non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4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15,107 </a:t>
          </a:r>
          <a:r>
            <a:rPr kumimoji="0" lang="ru-RU" sz="1400" b="1" i="0" u="none" strike="noStrike" kern="1200" cap="none" spc="0" normalizeH="0" baseline="0" noProof="0" dirty="0" err="1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млн.руб</a:t>
          </a:r>
          <a:endParaRPr kumimoji="0" lang="ru-RU" sz="1400" b="1" i="0" u="none" strike="noStrike" kern="1200" cap="none" spc="0" normalizeH="0" baseline="0" noProof="0" dirty="0" smtClean="0">
            <a:ln w="18415" cmpd="sng">
              <a:noFill/>
              <a:prstDash val="solid"/>
            </a:ln>
            <a:solidFill>
              <a:schemeClr val="tx1"/>
            </a:solidFill>
            <a:effectLst/>
            <a:uLnTx/>
            <a:uFillTx/>
            <a:latin typeface="Times New Roman" pitchFamily="18" charset="0"/>
            <a:ea typeface="+mj-ea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0.90249</cdr:x>
      <cdr:y>0.35244</cdr:y>
    </cdr:from>
    <cdr:to>
      <cdr:x>0.98999</cdr:x>
      <cdr:y>0.48461</cdr:y>
    </cdr:to>
    <cdr:sp macro="" textlink="">
      <cdr:nvSpPr>
        <cdr:cNvPr id="9" name="Прямая со стрелкой 8"/>
        <cdr:cNvSpPr/>
      </cdr:nvSpPr>
      <cdr:spPr>
        <a:xfrm xmlns:a="http://schemas.openxmlformats.org/drawingml/2006/main" flipH="1">
          <a:off x="7427168" y="1728192"/>
          <a:ext cx="720080" cy="64807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0.28125</cdr:x>
      <cdr:y>0.23275</cdr:y>
    </cdr:from>
    <cdr:to>
      <cdr:x>0.90249</cdr:x>
      <cdr:y>0.46396</cdr:y>
    </cdr:to>
    <cdr:sp macro="" textlink="">
      <cdr:nvSpPr>
        <cdr:cNvPr id="3" name="Прямая со стрелкой 2"/>
        <cdr:cNvSpPr/>
      </cdr:nvSpPr>
      <cdr:spPr>
        <a:xfrm xmlns:a="http://schemas.openxmlformats.org/drawingml/2006/main" flipV="1">
          <a:off x="2314600" y="1159841"/>
          <a:ext cx="5112568" cy="1152127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0.56125</cdr:x>
      <cdr:y>0.2761</cdr:y>
    </cdr:from>
    <cdr:to>
      <cdr:x>0.64</cdr:x>
      <cdr:y>0.34835</cdr:y>
    </cdr:to>
    <cdr:sp macro="" textlink="">
      <cdr:nvSpPr>
        <cdr:cNvPr id="4" name="TextBox 3"/>
        <cdr:cNvSpPr txBox="1"/>
      </cdr:nvSpPr>
      <cdr:spPr bwMode="black">
        <a:xfrm xmlns:a="http://schemas.openxmlformats.org/drawingml/2006/main">
          <a:off x="4618856" y="1375866"/>
          <a:ext cx="648081" cy="360034"/>
        </a:xfrm>
        <a:prstGeom xmlns:a="http://schemas.openxmlformats.org/drawingml/2006/main" prst="rect">
          <a:avLst/>
        </a:prstGeom>
        <a:scene3d xmlns:a="http://schemas.openxmlformats.org/drawingml/2006/main">
          <a:camera prst="orthographicFront">
            <a:rot lat="0" lon="0" rev="600000"/>
          </a:camera>
          <a:lightRig rig="threePt" dir="t"/>
        </a:scene3d>
      </cdr:spPr>
      <cdr:txBody>
        <a:bodyPr xmlns:a="http://schemas.openxmlformats.org/drawingml/2006/main" vertOverflow="clip" vert="horz" wrap="non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+13,8%</a:t>
          </a:r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6" name="Прямая соединительная линия 5"/>
        <cdr:cNvSpPr/>
      </cdr:nvSpPr>
      <cdr:spPr>
        <a:xfrm xmlns:a="http://schemas.openxmlformats.org/drawingml/2006/main">
          <a:off x="-457200" y="-1189038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0.11501</cdr:x>
      <cdr:y>0.2472</cdr:y>
    </cdr:from>
    <cdr:to>
      <cdr:x>0.97249</cdr:x>
      <cdr:y>0.2472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>
          <a:off x="946448" y="1231850"/>
          <a:ext cx="7056784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0.1675</cdr:x>
      <cdr:y>0.17495</cdr:y>
    </cdr:from>
    <cdr:to>
      <cdr:x>0.3425</cdr:x>
      <cdr:y>0.23275</cdr:y>
    </cdr:to>
    <cdr:sp macro="" textlink="">
      <cdr:nvSpPr>
        <cdr:cNvPr id="11" name="TextBox 10"/>
        <cdr:cNvSpPr txBox="1"/>
      </cdr:nvSpPr>
      <cdr:spPr bwMode="black">
        <a:xfrm xmlns:a="http://schemas.openxmlformats.org/drawingml/2006/main">
          <a:off x="1378496" y="871810"/>
          <a:ext cx="1440160" cy="288032"/>
        </a:xfrm>
        <a:prstGeom xmlns:a="http://schemas.openxmlformats.org/drawingml/2006/main" prst="rect">
          <a:avLst/>
        </a:prstGeom>
        <a:ln xmlns:a="http://schemas.openxmlformats.org/drawingml/2006/main" w="15875">
          <a:solidFill>
            <a:schemeClr val="tx1"/>
          </a:solidFill>
        </a:ln>
      </cdr:spPr>
      <cdr:txBody>
        <a:bodyPr xmlns:a="http://schemas.openxmlformats.org/drawingml/2006/main" vertOverflow="clip" vert="horz" wrap="squar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en-US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74</a:t>
          </a:r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 </a:t>
          </a:r>
          <a:r>
            <a:rPr kumimoji="0" lang="en-US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227</a:t>
          </a:r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,86</a:t>
          </a:r>
          <a:r>
            <a:rPr kumimoji="0" lang="ru-RU" sz="1600" b="1" i="0" u="none" strike="noStrike" kern="1200" cap="none" spc="0" normalizeH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 руб.</a:t>
          </a:r>
          <a:endParaRPr kumimoji="0" lang="ru-RU" sz="1600" b="1" i="0" u="none" strike="noStrike" kern="1200" cap="none" spc="0" normalizeH="0" baseline="0" noProof="0" dirty="0" smtClean="0">
            <a:ln w="18415" cmpd="sng">
              <a:noFill/>
              <a:prstDash val="solid"/>
            </a:ln>
            <a:solidFill>
              <a:schemeClr val="tx1"/>
            </a:solidFill>
            <a:effectLst/>
            <a:uLnTx/>
            <a:uFillTx/>
            <a:latin typeface="Times New Roman" pitchFamily="18" charset="0"/>
            <a:ea typeface="+mj-ea"/>
            <a:cs typeface="Times New Roman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6" name="Прямая соединительная линия 5"/>
        <cdr:cNvSpPr/>
      </cdr:nvSpPr>
      <cdr:spPr>
        <a:xfrm xmlns:a="http://schemas.openxmlformats.org/drawingml/2006/main">
          <a:off x="-457200" y="-1189038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0.09383</cdr:x>
      <cdr:y>0.46394</cdr:y>
    </cdr:from>
    <cdr:to>
      <cdr:x>0.95131</cdr:x>
      <cdr:y>0.46394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>
          <a:off x="775444" y="1059830"/>
          <a:ext cx="7086665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0.09383</cdr:x>
      <cdr:y>0.30633</cdr:y>
    </cdr:from>
    <cdr:to>
      <cdr:x>0.26883</cdr:x>
      <cdr:y>0.42718</cdr:y>
    </cdr:to>
    <cdr:sp macro="" textlink="">
      <cdr:nvSpPr>
        <cdr:cNvPr id="11" name="TextBox 10"/>
        <cdr:cNvSpPr txBox="1"/>
      </cdr:nvSpPr>
      <cdr:spPr bwMode="black">
        <a:xfrm xmlns:a="http://schemas.openxmlformats.org/drawingml/2006/main">
          <a:off x="775444" y="699790"/>
          <a:ext cx="1446292" cy="276055"/>
        </a:xfrm>
        <a:prstGeom xmlns:a="http://schemas.openxmlformats.org/drawingml/2006/main" prst="rect">
          <a:avLst/>
        </a:prstGeom>
        <a:ln xmlns:a="http://schemas.openxmlformats.org/drawingml/2006/main" w="15875">
          <a:solidFill>
            <a:schemeClr val="tx1"/>
          </a:solidFill>
        </a:ln>
      </cdr:spPr>
      <cdr:txBody>
        <a:bodyPr xmlns:a="http://schemas.openxmlformats.org/drawingml/2006/main" vertOverflow="clip" vert="horz" wrap="squar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41 689,62</a:t>
          </a:r>
          <a:r>
            <a:rPr kumimoji="0" lang="ru-RU" sz="1600" b="1" i="0" u="none" strike="noStrike" kern="1200" cap="none" spc="0" normalizeH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 руб.</a:t>
          </a:r>
          <a:endParaRPr kumimoji="0" lang="ru-RU" sz="1600" b="1" i="0" u="none" strike="noStrike" kern="1200" cap="none" spc="0" normalizeH="0" baseline="0" noProof="0" dirty="0" smtClean="0">
            <a:ln w="18415" cmpd="sng">
              <a:noFill/>
              <a:prstDash val="solid"/>
            </a:ln>
            <a:solidFill>
              <a:schemeClr val="tx1"/>
            </a:solidFill>
            <a:effectLst/>
            <a:uLnTx/>
            <a:uFillTx/>
            <a:latin typeface="Times New Roman" pitchFamily="18" charset="0"/>
            <a:ea typeface="+mj-ea"/>
            <a:cs typeface="Times New Roman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6" name="Прямая соединительная линия 5"/>
        <cdr:cNvSpPr/>
      </cdr:nvSpPr>
      <cdr:spPr>
        <a:xfrm xmlns:a="http://schemas.openxmlformats.org/drawingml/2006/main">
          <a:off x="-457200" y="-1189038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0.09599</cdr:x>
      <cdr:y>0.22851</cdr:y>
    </cdr:from>
    <cdr:to>
      <cdr:x>0.95347</cdr:x>
      <cdr:y>0.22851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>
          <a:off x="792088" y="576064"/>
          <a:ext cx="7075775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0.09599</cdr:x>
      <cdr:y>0.10811</cdr:y>
    </cdr:from>
    <cdr:to>
      <cdr:x>0.27099</cdr:x>
      <cdr:y>0.22896</cdr:y>
    </cdr:to>
    <cdr:sp macro="" textlink="">
      <cdr:nvSpPr>
        <cdr:cNvPr id="11" name="TextBox 10"/>
        <cdr:cNvSpPr txBox="1"/>
      </cdr:nvSpPr>
      <cdr:spPr bwMode="black">
        <a:xfrm xmlns:a="http://schemas.openxmlformats.org/drawingml/2006/main">
          <a:off x="792088" y="288032"/>
          <a:ext cx="1444069" cy="321980"/>
        </a:xfrm>
        <a:prstGeom xmlns:a="http://schemas.openxmlformats.org/drawingml/2006/main" prst="rect">
          <a:avLst/>
        </a:prstGeom>
        <a:ln xmlns:a="http://schemas.openxmlformats.org/drawingml/2006/main" w="15875">
          <a:solidFill>
            <a:schemeClr val="tx1"/>
          </a:solidFill>
        </a:ln>
      </cdr:spPr>
      <cdr:txBody>
        <a:bodyPr xmlns:a="http://schemas.openxmlformats.org/drawingml/2006/main" vertOverflow="clip" vert="horz" wrap="squar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28 470,96</a:t>
          </a:r>
          <a:r>
            <a:rPr kumimoji="0" lang="ru-RU" sz="1600" b="1" i="0" u="none" strike="noStrike" kern="1200" cap="none" spc="0" normalizeH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 руб.</a:t>
          </a:r>
          <a:endParaRPr kumimoji="0" lang="ru-RU" sz="1600" b="1" i="0" u="none" strike="noStrike" kern="1200" cap="none" spc="0" normalizeH="0" baseline="0" noProof="0" dirty="0" smtClean="0">
            <a:ln w="18415" cmpd="sng">
              <a:noFill/>
              <a:prstDash val="solid"/>
            </a:ln>
            <a:solidFill>
              <a:schemeClr val="tx1"/>
            </a:solidFill>
            <a:effectLst/>
            <a:uLnTx/>
            <a:uFillTx/>
            <a:latin typeface="Times New Roman" pitchFamily="18" charset="0"/>
            <a:ea typeface="+mj-ea"/>
            <a:cs typeface="Times New Roman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0.04375</cdr:x>
      <cdr:y>0</cdr:y>
    </cdr:from>
    <cdr:to>
      <cdr:x>0.96249</cdr:x>
      <cdr:y>0.2601</cdr:y>
    </cdr:to>
    <cdr:sp macro="" textlink="">
      <cdr:nvSpPr>
        <cdr:cNvPr id="4" name="TextBox 3"/>
        <cdr:cNvSpPr txBox="1"/>
      </cdr:nvSpPr>
      <cdr:spPr bwMode="black">
        <a:xfrm xmlns:a="http://schemas.openxmlformats.org/drawingml/2006/main">
          <a:off x="360040" y="0"/>
          <a:ext cx="7560840" cy="12961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square" lIns="91440" tIns="45720" rIns="91440" bIns="45720" rtlCol="0" anchor="ctr">
          <a:noAutofit/>
        </a:bodyPr>
        <a:lstStyle xmlns:a="http://schemas.openxmlformats.org/drawingml/2006/main"/>
        <a:p xmlns:a="http://schemas.openxmlformats.org/drawingml/2006/main">
          <a:pPr algn="ctr"/>
          <a:r>
            <a:rPr kumimoji="0" lang="ru-RU" sz="22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Доля средств обязательного медицинского страхования в среднемесячной заработной плате работников медицинских</a:t>
          </a:r>
          <a:r>
            <a:rPr kumimoji="0" lang="ru-RU" sz="2200" b="1" i="0" u="none" strike="noStrike" kern="1200" cap="none" spc="0" normalizeH="0" noProof="0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 организаций в сфере ОМС </a:t>
          </a:r>
          <a:endParaRPr kumimoji="0" lang="ru-RU" sz="2200" b="1" i="0" u="none" strike="noStrike" kern="1200" cap="none" spc="0" normalizeH="0" baseline="0" noProof="0" dirty="0" smtClean="0">
            <a:ln w="18415" cmpd="sng">
              <a:noFill/>
              <a:prstDash val="solid"/>
            </a:ln>
            <a:solidFill>
              <a:schemeClr val="tx1"/>
            </a:solidFill>
            <a:effectLst/>
            <a:uLnTx/>
            <a:uFillTx/>
            <a:latin typeface="Times New Roman" pitchFamily="18" charset="0"/>
            <a:ea typeface="+mj-ea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90B71C0-CD7A-4C85-B1DB-01DC75D88BBC}" type="datetimeFigureOut">
              <a:rPr lang="ru-RU"/>
              <a:pPr>
                <a:defRPr/>
              </a:pPr>
              <a:t>03.12.2013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A0FD4B0-A37E-4B4D-8768-08F9990F17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2414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0FD4B0-A37E-4B4D-8768-08F9990F1721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0FD4B0-A37E-4B4D-8768-08F9990F1721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0FD4B0-A37E-4B4D-8768-08F9990F172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1"/>
          <p:cNvGrpSpPr>
            <a:grpSpLocks/>
          </p:cNvGrpSpPr>
          <p:nvPr/>
        </p:nvGrpSpPr>
        <p:grpSpPr bwMode="auto">
          <a:xfrm rot="-1906589">
            <a:off x="3335338" y="1909763"/>
            <a:ext cx="6021387" cy="4829175"/>
            <a:chOff x="1761807" y="615248"/>
            <a:chExt cx="6021229" cy="4829684"/>
          </a:xfrm>
        </p:grpSpPr>
        <p:grpSp>
          <p:nvGrpSpPr>
            <p:cNvPr id="5" name="Group 42"/>
            <p:cNvGrpSpPr>
              <a:grpSpLocks/>
            </p:cNvGrpSpPr>
            <p:nvPr userDrawn="1"/>
          </p:nvGrpSpPr>
          <p:grpSpPr bwMode="auto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19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0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cxnSp>
          <p:nvCxnSpPr>
            <p:cNvPr id="6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38"/>
            <p:cNvGrpSpPr>
              <a:grpSpLocks/>
            </p:cNvGrpSpPr>
            <p:nvPr userDrawn="1"/>
          </p:nvGrpSpPr>
          <p:grpSpPr bwMode="auto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17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8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8" name="Group 39"/>
            <p:cNvGrpSpPr>
              <a:grpSpLocks/>
            </p:cNvGrpSpPr>
            <p:nvPr userDrawn="1"/>
          </p:nvGrpSpPr>
          <p:grpSpPr bwMode="auto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5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9" name="Group 37"/>
            <p:cNvGrpSpPr>
              <a:grpSpLocks/>
            </p:cNvGrpSpPr>
            <p:nvPr userDrawn="1"/>
          </p:nvGrpSpPr>
          <p:grpSpPr bwMode="auto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3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4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10" name="Group 36"/>
            <p:cNvGrpSpPr>
              <a:grpSpLocks/>
            </p:cNvGrpSpPr>
            <p:nvPr userDrawn="1"/>
          </p:nvGrpSpPr>
          <p:grpSpPr bwMode="auto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1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2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pic>
        <p:nvPicPr>
          <p:cNvPr id="21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5B787-F80C-4816-85BD-459056CF21AB}" type="datetime1">
              <a:rPr lang="en-US" smtClean="0"/>
              <a:pPr>
                <a:defRPr/>
              </a:pPr>
              <a:t>12/3/2013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9C7C0-F27F-401A-B146-4DF5884773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F3B91-939E-4F30-AF94-1886FBFE7928}" type="datetime1">
              <a:rPr lang="en-US" smtClean="0"/>
              <a:pPr>
                <a:defRPr/>
              </a:pPr>
              <a:t>12/3/2013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34CEF-44AE-4115-905F-84114FED9F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CD9D5-F502-41D4-A440-176F0E64B500}" type="datetime1">
              <a:rPr lang="en-US" smtClean="0"/>
              <a:pPr>
                <a:defRPr/>
              </a:pPr>
              <a:t>12/3/2013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C7C82-540E-4B49-A419-2F25E58A87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D17D-5488-436A-A182-9671F80F7346}" type="datetime1">
              <a:rPr lang="en-US" smtClean="0"/>
              <a:pPr>
                <a:defRPr/>
              </a:pPr>
              <a:t>12/3/2013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0AFF2-3840-4B0F-9884-83598260E1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1"/>
          <p:cNvGrpSpPr>
            <a:grpSpLocks/>
          </p:cNvGrpSpPr>
          <p:nvPr userDrawn="1"/>
        </p:nvGrpSpPr>
        <p:grpSpPr bwMode="auto">
          <a:xfrm rot="-1906589">
            <a:off x="3335338" y="1909763"/>
            <a:ext cx="6021387" cy="4829175"/>
            <a:chOff x="1761807" y="615248"/>
            <a:chExt cx="6021229" cy="4829684"/>
          </a:xfrm>
        </p:grpSpPr>
        <p:grpSp>
          <p:nvGrpSpPr>
            <p:cNvPr id="5" name="Group 42"/>
            <p:cNvGrpSpPr>
              <a:grpSpLocks/>
            </p:cNvGrpSpPr>
            <p:nvPr userDrawn="1"/>
          </p:nvGrpSpPr>
          <p:grpSpPr bwMode="auto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19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0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cxnSp>
          <p:nvCxnSpPr>
            <p:cNvPr id="6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38"/>
            <p:cNvGrpSpPr>
              <a:grpSpLocks/>
            </p:cNvGrpSpPr>
            <p:nvPr userDrawn="1"/>
          </p:nvGrpSpPr>
          <p:grpSpPr bwMode="auto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17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8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8" name="Group 39"/>
            <p:cNvGrpSpPr>
              <a:grpSpLocks/>
            </p:cNvGrpSpPr>
            <p:nvPr userDrawn="1"/>
          </p:nvGrpSpPr>
          <p:grpSpPr bwMode="auto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5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6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9" name="Group 37"/>
            <p:cNvGrpSpPr>
              <a:grpSpLocks/>
            </p:cNvGrpSpPr>
            <p:nvPr userDrawn="1"/>
          </p:nvGrpSpPr>
          <p:grpSpPr bwMode="auto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3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4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10" name="Group 36"/>
            <p:cNvGrpSpPr>
              <a:grpSpLocks/>
            </p:cNvGrpSpPr>
            <p:nvPr userDrawn="1"/>
          </p:nvGrpSpPr>
          <p:grpSpPr bwMode="auto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1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2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pic>
        <p:nvPicPr>
          <p:cNvPr id="21" name="Picture 230" descr="sta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760BC-A9DF-494F-9953-B57698F42C74}" type="datetime1">
              <a:rPr lang="en-US" smtClean="0"/>
              <a:pPr>
                <a:defRPr/>
              </a:pPr>
              <a:t>12/3/2013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D14A9-DBCD-4986-A840-1F38198621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A61FF-BD11-4FA8-B289-8FC97B493655}" type="datetime1">
              <a:rPr lang="en-US" smtClean="0"/>
              <a:pPr>
                <a:defRPr/>
              </a:pPr>
              <a:t>12/3/2013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7C491-4540-4610-9A89-A061BE85AF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3BA70-FC8B-4E3F-B16A-B6E726D49EDB}" type="datetime1">
              <a:rPr lang="en-US" smtClean="0"/>
              <a:pPr>
                <a:defRPr/>
              </a:pPr>
              <a:t>12/3/2013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EBBB5-CA1F-4F4E-8C76-E5335C139D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324BC-1087-499F-B3E4-1C8E5E0AC914}" type="datetime1">
              <a:rPr lang="en-US" smtClean="0"/>
              <a:pPr>
                <a:defRPr/>
              </a:pPr>
              <a:t>12/3/2013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40F30-58EB-4D27-A069-E5ADEC339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21F2D-1EA2-4E51-8F47-7D31E47D7795}" type="datetime1">
              <a:rPr lang="en-US" smtClean="0"/>
              <a:pPr>
                <a:defRPr/>
              </a:pPr>
              <a:t>12/3/2013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066C4-5D9D-48E8-86C1-B7932D9E31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77813-984A-409B-8D1C-73BE65019A47}" type="datetime1">
              <a:rPr lang="en-US" smtClean="0"/>
              <a:pPr>
                <a:defRPr/>
              </a:pPr>
              <a:t>12/3/2013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0E96-A879-4268-8504-26FE370C35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11358-8893-4009-A3E3-CC0901B7C454}" type="datetime1">
              <a:rPr lang="en-US" smtClean="0"/>
              <a:pPr>
                <a:defRPr/>
              </a:pPr>
              <a:t>12/3/2013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5535F-EABD-4941-8125-958F8F978E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025" cy="987425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055" name="Picture 136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8659813" y="5872163"/>
            <a:ext cx="54292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3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 bwMode="white">
          <a:xfrm>
            <a:off x="1217613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378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175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025" y="1069975"/>
            <a:ext cx="3355975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025" y="0"/>
            <a:ext cx="7470775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65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9038"/>
            <a:ext cx="8229600" cy="490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7675" y="6364288"/>
            <a:ext cx="2185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01488B6-A717-496B-9F6B-AA2CBB103393}" type="datetime1">
              <a:rPr lang="en-US" smtClean="0"/>
              <a:pPr>
                <a:defRPr/>
              </a:pPr>
              <a:t>12/3/2013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175" y="6364288"/>
            <a:ext cx="5311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025" y="6364288"/>
            <a:ext cx="612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20D9B87-C639-4E4F-AD07-8E21A75B32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32" r:id="rId2"/>
    <p:sldLayoutId id="214748394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orbel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CC37F"/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3C2FF"/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5A0CC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8E79E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5A0A0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3" descr="header2 copy"/>
          <p:cNvPicPr>
            <a:picLocks noChangeAspect="1" noChangeArrowheads="1"/>
          </p:cNvPicPr>
          <p:nvPr/>
        </p:nvPicPr>
        <p:blipFill>
          <a:blip r:embed="rId3" cstate="print">
            <a:lum contrast="-12000"/>
          </a:blip>
          <a:srcRect/>
          <a:stretch>
            <a:fillRect/>
          </a:stretch>
        </p:blipFill>
        <p:spPr bwMode="auto">
          <a:xfrm>
            <a:off x="0" y="2708920"/>
            <a:ext cx="9144000" cy="4149080"/>
          </a:xfrm>
          <a:prstGeom prst="rect">
            <a:avLst/>
          </a:prstGeom>
          <a:solidFill>
            <a:schemeClr val="accent1">
              <a:alpha val="49019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126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60648"/>
            <a:ext cx="1511300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1" descr="ugra_ger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188640"/>
            <a:ext cx="127952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55576" y="1628800"/>
            <a:ext cx="7560840" cy="11079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smtClean="0">
                <a:latin typeface="Corbel" pitchFamily="34" charset="0"/>
              </a:rPr>
              <a:t>Реализация территориальной программы ОМС в 2013 году в условиях перехода на преимущественно одноканальное финансирование здравоохранения </a:t>
            </a:r>
            <a:endParaRPr lang="ru-RU" sz="2200" b="1" dirty="0">
              <a:latin typeface="Corbe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771800" y="6211669"/>
            <a:ext cx="302433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ТФОМС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Югры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2013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orbe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 bwMode="black">
          <a:xfrm>
            <a:off x="7596336" y="2996952"/>
            <a:ext cx="1547664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vert="horz" wrap="none" lIns="91440" tIns="45720" rIns="91440" bIns="45720" rtlCol="0" anchor="ctr">
            <a:noAutofit/>
          </a:bodyPr>
          <a:lstStyle/>
          <a:p>
            <a:pPr algn="r"/>
            <a:r>
              <a:rPr kumimoji="0" lang="ru-RU" sz="2000" b="1" i="0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effectLst/>
                <a:uLnTx/>
                <a:uFillTx/>
                <a:latin typeface="Corbel" pitchFamily="34" charset="0"/>
                <a:ea typeface="+mj-ea"/>
                <a:cs typeface="Times New Roman" pitchFamily="18" charset="0"/>
              </a:rPr>
              <a:t>Докладчик: Фучежи Александр Петрович</a:t>
            </a:r>
            <a:r>
              <a:rPr kumimoji="0" lang="ru-RU" sz="2000" b="1" i="0" u="none" strike="noStrike" kern="1200" cap="none" spc="0" normalizeH="0" noProof="0" dirty="0" smtClean="0">
                <a:ln w="18415" cmpd="sng">
                  <a:noFill/>
                  <a:prstDash val="solid"/>
                </a:ln>
                <a:effectLst/>
                <a:uLnTx/>
                <a:uFillTx/>
                <a:latin typeface="Corbel" pitchFamily="34" charset="0"/>
                <a:ea typeface="+mj-ea"/>
                <a:cs typeface="Times New Roman" pitchFamily="18" charset="0"/>
              </a:rPr>
              <a:t> </a:t>
            </a:r>
          </a:p>
          <a:p>
            <a:pPr algn="r"/>
            <a:r>
              <a:rPr lang="ru-RU" sz="2000" b="1" baseline="0" dirty="0" smtClean="0">
                <a:ln w="18415" cmpd="sng">
                  <a:noFill/>
                  <a:prstDash val="solid"/>
                </a:ln>
                <a:latin typeface="Corbel" pitchFamily="34" charset="0"/>
                <a:ea typeface="+mj-ea"/>
                <a:cs typeface="Times New Roman" pitchFamily="18" charset="0"/>
              </a:rPr>
              <a:t>Директор</a:t>
            </a:r>
            <a:r>
              <a:rPr lang="ru-RU" sz="2000" b="1" dirty="0" smtClean="0">
                <a:ln w="18415" cmpd="sng">
                  <a:noFill/>
                  <a:prstDash val="solid"/>
                </a:ln>
                <a:latin typeface="Corbel" pitchFamily="34" charset="0"/>
                <a:ea typeface="+mj-ea"/>
                <a:cs typeface="Times New Roman" pitchFamily="18" charset="0"/>
              </a:rPr>
              <a:t> ТФОМС Югры</a:t>
            </a:r>
            <a:endParaRPr kumimoji="0" lang="ru-RU" sz="20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effectLst/>
              <a:uLnTx/>
              <a:uFillTx/>
              <a:latin typeface="Corbel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 bwMode="black">
          <a:xfrm>
            <a:off x="2771800" y="260648"/>
            <a:ext cx="3888432" cy="432048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rtlCol="0" anchor="ctr">
            <a:noAutofit/>
          </a:bodyPr>
          <a:lstStyle/>
          <a:p>
            <a:pPr algn="ctr"/>
            <a:r>
              <a:rPr kumimoji="0" lang="ru-RU" b="1" i="1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 лет с заботой о вашем здоровье!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164287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Фактическое</a:t>
            </a:r>
            <a:r>
              <a:rPr lang="ru-RU" baseline="0" dirty="0" smtClean="0"/>
              <a:t> исполнение ТП ОМС за 9 месяцев 2013 года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229600" cy="4903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0AFF2-3840-4B0F-9884-83598260E1BC}" type="slidenum">
              <a:rPr lang="en-US" sz="2400" b="1" smtClean="0"/>
              <a:pPr>
                <a:defRPr/>
              </a:pPr>
              <a:t>10</a:t>
            </a:fld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164287" cy="987425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Реализация Указа Президента Российской Федерации от 07.05.2012 года № 597</a:t>
            </a:r>
            <a:endParaRPr lang="ru-RU" sz="24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189038"/>
          <a:ext cx="8229600" cy="4983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0AFF2-3840-4B0F-9884-83598260E1BC}" type="slidenum">
              <a:rPr lang="en-US" sz="2400" b="1" smtClean="0"/>
              <a:pPr>
                <a:defRPr/>
              </a:pPr>
              <a:t>11</a:t>
            </a:fld>
            <a:endParaRPr lang="en-US" sz="2400" b="1" dirty="0"/>
          </a:p>
        </p:txBody>
      </p:sp>
      <p:pic>
        <p:nvPicPr>
          <p:cNvPr id="7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164287" cy="98742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Реализация Указа Президента Российской Федерации от 07.05.2012 года № 597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37C491-4540-4610-9A89-A061BE85AF6D}" type="slidenum">
              <a:rPr lang="en-US" sz="2400" b="1" smtClean="0"/>
              <a:pPr>
                <a:defRPr/>
              </a:pPr>
              <a:t>12</a:t>
            </a:fld>
            <a:endParaRPr lang="en-US" sz="2400" b="1" dirty="0"/>
          </a:p>
        </p:txBody>
      </p:sp>
      <p:pic>
        <p:nvPicPr>
          <p:cNvPr id="6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467544" y="1268760"/>
          <a:ext cx="8264525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7544" y="3789040"/>
          <a:ext cx="8251825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164287" cy="98742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Реализация Указа Президента Российской Федерации от 07.05.2012 года № 597</a:t>
            </a:r>
            <a:endParaRPr lang="ru-RU" sz="24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11560" y="1412776"/>
          <a:ext cx="8229600" cy="4983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0AFF2-3840-4B0F-9884-83598260E1BC}" type="slidenum">
              <a:rPr lang="en-US" sz="2400" b="1" smtClean="0"/>
              <a:pPr>
                <a:defRPr/>
              </a:pPr>
              <a:t>13</a:t>
            </a:fld>
            <a:endParaRPr lang="en-US" sz="2400" b="1" dirty="0"/>
          </a:p>
        </p:txBody>
      </p:sp>
      <p:pic>
        <p:nvPicPr>
          <p:cNvPr id="5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Диаграмма 6"/>
          <p:cNvGraphicFramePr/>
          <p:nvPr/>
        </p:nvGraphicFramePr>
        <p:xfrm>
          <a:off x="251520" y="2708920"/>
          <a:ext cx="2843808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236295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Перспективы территориальной программы ОМС на 2014 год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7416"/>
          </a:xfrm>
        </p:spPr>
        <p:txBody>
          <a:bodyPr/>
          <a:lstStyle/>
          <a:p>
            <a:pPr indent="0" algn="just">
              <a:buNone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2014 году планируется включение в территориальную программу ОМС сверх базовой программы ОМС следующих видов медицинской помощи:</a:t>
            </a:r>
          </a:p>
          <a:p>
            <a:pPr algn="just"/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Clr>
                <a:srgbClr val="FF0000"/>
              </a:buClr>
              <a:buFont typeface="Wingdings 2" pitchFamily="18" charset="2"/>
              <a:buChar char="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скорая медицинская помощь  (за исключением санитарно-авиационной) гражданам Российской Федерации не идентифицированным и не застрахованным в системе обязательного медицинского страхования, а также застрахованным по ОМС при заболеваниях и состояниях, не включенных в базовую программу ОМС на сумму 87,7 миллиона рублей</a:t>
            </a:r>
          </a:p>
          <a:p>
            <a:pPr algn="just"/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Clr>
                <a:srgbClr val="FF0000"/>
              </a:buClr>
              <a:buFont typeface="Wingdings 2" pitchFamily="18" charset="2"/>
              <a:buChar char="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паллиативная медицинская помощь  - на сумму 48 миллионов рублей </a:t>
            </a:r>
          </a:p>
          <a:p>
            <a:endParaRPr lang="ru-RU" sz="1600" dirty="0"/>
          </a:p>
        </p:txBody>
      </p:sp>
      <p:pic>
        <p:nvPicPr>
          <p:cNvPr id="4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0AFF2-3840-4B0F-9884-83598260E1BC}" type="slidenum">
              <a:rPr lang="en-US" sz="2400" b="1" smtClean="0"/>
              <a:pPr>
                <a:defRPr/>
              </a:pPr>
              <a:t>14</a:t>
            </a:fld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236295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Перспективы территориальной программы ОМС на 2014 год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7416"/>
          </a:xfrm>
        </p:spPr>
        <p:txBody>
          <a:bodyPr/>
          <a:lstStyle/>
          <a:p>
            <a:pPr algn="just">
              <a:buClr>
                <a:srgbClr val="FF0000"/>
              </a:buClr>
              <a:buFont typeface="Wingdings 2" pitchFamily="18" charset="2"/>
              <a:buChar char="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Приказом Минздрава России от 12.08.2013 N 565н "Об утверждении перечня видов высокотехнологичной медицинской помощи"   был изменен перечень высокотехнологичной медицинской помощи на 2014 год: растиражированные виды высокотехнологичной медицинской помощи были выведены из данного перечня и отнесены к специализированной медицинской помощи, то есть включены в программу обязательного медицинского страхования</a:t>
            </a:r>
          </a:p>
          <a:p>
            <a:pPr algn="just">
              <a:buNone/>
            </a:pP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None/>
            </a:pP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Clr>
                <a:srgbClr val="FF0000"/>
              </a:buClr>
              <a:buFont typeface="Wingdings 2" pitchFamily="18" charset="2"/>
              <a:buChar char="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Необходимо учесть данные виды теперь уже специализированной медицинской помощи при планировании объемов медицинской помощи на 2014 год и их финансирования за счет средств ОМС</a:t>
            </a:r>
          </a:p>
          <a:p>
            <a:endParaRPr lang="ru-RU" sz="2000" dirty="0"/>
          </a:p>
        </p:txBody>
      </p:sp>
      <p:pic>
        <p:nvPicPr>
          <p:cNvPr id="4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0AFF2-3840-4B0F-9884-83598260E1BC}" type="slidenum">
              <a:rPr lang="en-US" sz="2400" b="1" smtClean="0"/>
              <a:pPr>
                <a:defRPr/>
              </a:pPr>
              <a:t>15</a:t>
            </a:fld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511300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ugra_ger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333375"/>
            <a:ext cx="1279525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Прямоугольник 7"/>
          <p:cNvSpPr>
            <a:spLocks noChangeArrowheads="1"/>
          </p:cNvSpPr>
          <p:nvPr/>
        </p:nvSpPr>
        <p:spPr bwMode="auto">
          <a:xfrm>
            <a:off x="251520" y="2276872"/>
            <a:ext cx="85693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>
                <a:latin typeface="Georgia" pitchFamily="18" charset="0"/>
                <a:cs typeface="Times New Roman" pitchFamily="18" charset="0"/>
              </a:rPr>
              <a:t>Благодарю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23528" y="1289050"/>
          <a:ext cx="4199260" cy="5020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308303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Финансовое обеспечение</a:t>
            </a:r>
            <a:r>
              <a:rPr lang="ru-RU" baseline="0" dirty="0" smtClean="0"/>
              <a:t> ТП ОМС в 2011-2013 гг.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81538" y="1289050"/>
          <a:ext cx="4038600" cy="5092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ln w="25400">
            <a:noFill/>
          </a:ln>
        </p:spPr>
        <p:txBody>
          <a:bodyPr/>
          <a:lstStyle/>
          <a:p>
            <a:pPr>
              <a:defRPr/>
            </a:pPr>
            <a:fld id="{7337C491-4540-4610-9A89-A061BE85AF6D}" type="slidenum">
              <a:rPr lang="en-US" sz="2400" b="1" smtClean="0"/>
              <a:pPr>
                <a:defRPr/>
              </a:pPr>
              <a:t>2</a:t>
            </a:fld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092279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Финансовое обеспечение ТП ОМС в 2011-2013 гг.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971600" y="1484784"/>
          <a:ext cx="7184156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 bwMode="black">
          <a:xfrm>
            <a:off x="5724128" y="2708920"/>
            <a:ext cx="576064" cy="28803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ctr"/>
            <a:r>
              <a:rPr kumimoji="0" lang="ru-RU" sz="1600" b="1" i="0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+38,4%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37C491-4540-4610-9A89-A061BE85AF6D}" type="slidenum">
              <a:rPr lang="en-US" sz="2400" b="1" smtClean="0"/>
              <a:pPr>
                <a:defRPr/>
              </a:pPr>
              <a:t>3</a:t>
            </a:fld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164287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Финансовое обеспечение ТП ОМС в 2011-2013 гг.</a:t>
            </a:r>
            <a:endParaRPr lang="ru-RU" dirty="0"/>
          </a:p>
        </p:txBody>
      </p:sp>
      <p:pic>
        <p:nvPicPr>
          <p:cNvPr id="4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 bwMode="black">
          <a:xfrm>
            <a:off x="467544" y="1412776"/>
            <a:ext cx="7992888" cy="460851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pPr algn="ctr"/>
            <a:endParaRPr kumimoji="0" lang="ru-RU" sz="1600" b="1" i="0" u="none" strike="noStrike" kern="1200" cap="none" spc="0" normalizeH="0" baseline="0" noProof="0" dirty="0" smtClean="0">
              <a:ln w="18415" cmpd="sng">
                <a:noFill/>
                <a:prstDash val="solid"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611560" y="1397000"/>
          <a:ext cx="8208912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0AFF2-3840-4B0F-9884-83598260E1BC}" type="slidenum">
              <a:rPr lang="en-US" sz="2400" b="1" smtClean="0"/>
              <a:pPr>
                <a:defRPr/>
              </a:pPr>
              <a:t>4</a:t>
            </a:fld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 2" pitchFamily="18" charset="2"/>
              <a:buChar char=""/>
            </a:pPr>
            <a:r>
              <a:rPr lang="ru-RU" sz="1600" dirty="0" smtClean="0"/>
              <a:t>В 2013 году в территориальную программу ОМС, в соответствии с ФЗ 326 «Об обязательном медицинском страховании в Российской Федерации» включена скорая медицинская помощь, оказываемая вне медицинской организации (за исключением специализированной (санитарной авиации)) в объеме 2 млрд. 257 млн. 500 тыс. руб.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Clr>
                <a:srgbClr val="FF0000"/>
              </a:buClr>
              <a:buFont typeface="Wingdings 2" pitchFamily="18" charset="2"/>
              <a:buChar char=""/>
            </a:pPr>
            <a:r>
              <a:rPr lang="ru-RU" sz="1600" dirty="0" smtClean="0"/>
              <a:t>а также вспомогательные репродуктивные технологии (экстракорпоральное оплодотворение) – в объеме 25 млн. 500 тыс. руб.</a:t>
            </a:r>
            <a:endParaRPr lang="ru-RU" sz="1600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164287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Финансовое обеспечение ТП ОМС в 2011-2013 гг.</a:t>
            </a:r>
            <a:endParaRPr lang="ru-RU" dirty="0"/>
          </a:p>
        </p:txBody>
      </p:sp>
      <p:pic>
        <p:nvPicPr>
          <p:cNvPr id="8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выз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2276872"/>
            <a:ext cx="3816424" cy="201622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Рисунок 9" descr="ЭКО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5085184"/>
            <a:ext cx="2592288" cy="1348413"/>
          </a:xfrm>
          <a:prstGeom prst="rect">
            <a:avLst/>
          </a:prstGeom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0AFF2-3840-4B0F-9884-83598260E1BC}" type="slidenum">
              <a:rPr lang="en-US" sz="2400" b="1" smtClean="0"/>
              <a:pPr>
                <a:defRPr/>
              </a:pPr>
              <a:t>5</a:t>
            </a:fld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FF0000"/>
              </a:buClr>
              <a:buFont typeface="Wingdings" pitchFamily="2" charset="2"/>
              <a:buChar char="Ø"/>
            </a:pPr>
            <a:endParaRPr lang="en-US" sz="1800" b="1" dirty="0" smtClean="0"/>
          </a:p>
          <a:p>
            <a:pPr algn="just">
              <a:buClr>
                <a:srgbClr val="FF0000"/>
              </a:buClr>
              <a:buFont typeface="Wingdings 2" pitchFamily="18" charset="2"/>
              <a:buChar char=""/>
            </a:pPr>
            <a:r>
              <a:rPr lang="ru-RU" sz="1800" b="1" dirty="0" smtClean="0"/>
              <a:t>заработная плата </a:t>
            </a:r>
            <a:r>
              <a:rPr lang="ru-RU" sz="1200" dirty="0" smtClean="0"/>
              <a:t>(в том числе денежные выплаты участковым врачам-терапевтам, участковым врачам-педиатрам, врачам общей (семейной) практики, медицинским сестрам, работающим с названными врачами в медицинских организациях, врачам, фельдшерам и медицинским сестрам скорой медицинской помощи в размерах 10 тыс. руб. - врачам, 5 тыс. руб. - медицинским сестрам; персоналу, обслуживающему малокомплектные терапевтические и педиатрические врачебные участки, участки врачей общей практики и амбулатории муниципальных систем здравоохранения)</a:t>
            </a:r>
            <a:r>
              <a:rPr lang="ru-RU" sz="1200" b="1" dirty="0" smtClean="0"/>
              <a:t>,</a:t>
            </a:r>
            <a:r>
              <a:rPr lang="ru-RU" sz="1200" dirty="0" smtClean="0"/>
              <a:t> </a:t>
            </a:r>
            <a:r>
              <a:rPr lang="ru-RU" sz="1800" b="1" dirty="0" smtClean="0"/>
              <a:t>начисления на оплату труда, прочие выплаты</a:t>
            </a:r>
          </a:p>
          <a:p>
            <a:pPr algn="just">
              <a:buClr>
                <a:srgbClr val="FF0000"/>
              </a:buClr>
              <a:buFont typeface="Wingdings 2" pitchFamily="18" charset="2"/>
              <a:buChar char=""/>
            </a:pPr>
            <a:r>
              <a:rPr lang="ru-RU" sz="1600" b="1" dirty="0" smtClean="0"/>
              <a:t>приобретение лекарственных средств, расходных материалов, продуктов питания, мягкого инвентаря, медицинского инструментария, реактивов и химикатов, прочих материальных запасов</a:t>
            </a:r>
          </a:p>
          <a:p>
            <a:pPr algn="just">
              <a:buClr>
                <a:srgbClr val="FF0000"/>
              </a:buClr>
              <a:buFont typeface="Wingdings 2" pitchFamily="18" charset="2"/>
              <a:buChar char=""/>
            </a:pPr>
            <a:r>
              <a:rPr lang="ru-RU" sz="1600" b="1" dirty="0" smtClean="0"/>
              <a:t>расходы на оплату стоимости лабораторных и инструментальных исследований,</a:t>
            </a:r>
            <a:r>
              <a:rPr lang="ru-RU" sz="1600" dirty="0" smtClean="0"/>
              <a:t> </a:t>
            </a:r>
            <a:r>
              <a:rPr lang="ru-RU" sz="1200" dirty="0" smtClean="0"/>
              <a:t>проводимых в других организациях (при отсутствии в медицинской организации лаборатории и диагностического оборудования)</a:t>
            </a:r>
            <a:r>
              <a:rPr lang="ru-RU" sz="1200" b="1" dirty="0" smtClean="0"/>
              <a:t>, </a:t>
            </a:r>
            <a:r>
              <a:rPr lang="ru-RU" sz="1600" b="1" dirty="0" smtClean="0"/>
              <a:t>организации питания </a:t>
            </a:r>
            <a:r>
              <a:rPr lang="ru-RU" sz="1200" dirty="0" smtClean="0"/>
              <a:t>(при отсутствии организованного питания в медицинской организации)</a:t>
            </a:r>
          </a:p>
          <a:p>
            <a:pPr algn="just">
              <a:buClr>
                <a:srgbClr val="FF0000"/>
              </a:buClr>
              <a:buFont typeface="Wingdings 2" pitchFamily="18" charset="2"/>
              <a:buChar char=""/>
            </a:pPr>
            <a:r>
              <a:rPr lang="ru-RU" sz="1600" b="1" dirty="0" smtClean="0"/>
              <a:t>расходы на оплату услуг связи, транспортных услуг, коммунальных услуг, работ и услуг по содержанию имущества, расходы на арендную плату за пользование имуществом, оплату программного обеспечения и прочих услуг, социальное обеспечение работников медицинских организаций, установленное законодательством РФ, прочие расходы, расходы на приобретение оборудования стоимостью до 100 тысяч рублей за единицу</a:t>
            </a:r>
            <a:endParaRPr lang="ru-RU" sz="1600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164287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Структура тарифа на оплату медицинской помощи</a:t>
            </a:r>
            <a:endParaRPr lang="ru-RU" sz="3600" dirty="0"/>
          </a:p>
        </p:txBody>
      </p:sp>
      <p:pic>
        <p:nvPicPr>
          <p:cNvPr id="5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0AFF2-3840-4B0F-9884-83598260E1BC}" type="slidenum">
              <a:rPr lang="en-US" sz="2400" b="1" smtClean="0"/>
              <a:pPr>
                <a:defRPr/>
              </a:pPr>
              <a:t>6</a:t>
            </a:fld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164287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Способы оплаты медицинской помощи </a:t>
            </a:r>
            <a:endParaRPr lang="ru-RU" dirty="0"/>
          </a:p>
        </p:txBody>
      </p:sp>
      <p:pic>
        <p:nvPicPr>
          <p:cNvPr id="4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83568" y="1412776"/>
          <a:ext cx="8229600" cy="468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4989240"/>
              </a:tblGrid>
              <a:tr h="1101120">
                <a:tc>
                  <a:txBody>
                    <a:bodyPr/>
                    <a:lstStyle/>
                    <a:p>
                      <a:pPr algn="l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амбулаторных условиях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тарифам за единицу объема медицинской помощи – за посещение, медицинскую услугу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  <a:tileRect r="-100000" b="-100000"/>
                    </a:gradFill>
                  </a:tcPr>
                </a:tc>
              </a:tr>
              <a:tr h="1109614">
                <a:tc>
                  <a:txBody>
                    <a:bodyPr/>
                    <a:lstStyle/>
                    <a:p>
                      <a:pPr algn="l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стационарных условиях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 законченный случай лечения заболевания в соответствии с тарифами, определенными по группам, объединяющими заболевания (клинико-статистические группы заболеваний)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  <a:tileRect r="-100000" b="-100000"/>
                    </a:gradFill>
                  </a:tcPr>
                </a:tc>
              </a:tr>
              <a:tr h="1360172">
                <a:tc>
                  <a:txBody>
                    <a:bodyPr/>
                    <a:lstStyle/>
                    <a:p>
                      <a:pPr algn="l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условиях дневного стационара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 законченный случай лечения заболевания в соответствии с тарифами, определенными по группам, объединяющими заболевания (клинико-статистические группы заболеваний)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  <a:tileRect r="-100000" b="-100000"/>
                    </a:gradFill>
                  </a:tcPr>
                </a:tc>
              </a:tr>
              <a:tr h="1109614">
                <a:tc>
                  <a:txBody>
                    <a:bodyPr/>
                    <a:lstStyle/>
                    <a:p>
                      <a:pPr algn="l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скорой медицинской помощи, оказанной вне медицинской организации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по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</a:rPr>
                        <a:t>подушевому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 нормативу финансирования в сочетании с оплатой за вызов СМП,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гражданам застрахованным за пределами субъекта РФ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</a:scheme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0AFF2-3840-4B0F-9884-83598260E1BC}" type="slidenum">
              <a:rPr lang="en-US" sz="2400" b="1" smtClean="0"/>
              <a:pPr>
                <a:defRPr/>
              </a:pPr>
              <a:t>7</a:t>
            </a:fld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http://www.notariat.ru/ddata/material-picture/242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164287" cy="987425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Реорганизация медицинских организаций</a:t>
            </a:r>
            <a:endParaRPr lang="ru-RU" sz="3600" dirty="0"/>
          </a:p>
        </p:txBody>
      </p:sp>
      <p:pic>
        <p:nvPicPr>
          <p:cNvPr id="4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 со стрелкой вправо 4"/>
          <p:cNvSpPr/>
          <p:nvPr/>
        </p:nvSpPr>
        <p:spPr>
          <a:xfrm>
            <a:off x="251520" y="2492896"/>
            <a:ext cx="5688632" cy="52322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0717"/>
            </a:avLst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spAutoFit/>
            <a:flatTx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Амбулатория, п. Половинка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Амбулатория, п. </a:t>
            </a:r>
            <a:r>
              <a:rPr lang="ru-RU" sz="1400" dirty="0" err="1" smtClean="0">
                <a:solidFill>
                  <a:schemeClr val="tx1"/>
                </a:solidFill>
              </a:rPr>
              <a:t>Мулымья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251520" y="1484784"/>
            <a:ext cx="5688632" cy="73866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1104"/>
            </a:avLst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spAutoFit/>
            <a:flatTx/>
          </a:bodyPr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Куминская</a:t>
            </a:r>
            <a:r>
              <a:rPr lang="ru-RU" sz="1400" dirty="0" smtClean="0">
                <a:solidFill>
                  <a:schemeClr val="tx1"/>
                </a:solidFill>
              </a:rPr>
              <a:t> участковая больница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Участковая больница п. </a:t>
            </a:r>
            <a:r>
              <a:rPr lang="ru-RU" sz="1400" dirty="0" err="1" smtClean="0">
                <a:solidFill>
                  <a:schemeClr val="tx1"/>
                </a:solidFill>
              </a:rPr>
              <a:t>Мортка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Луговская</a:t>
            </a:r>
            <a:r>
              <a:rPr lang="ru-RU" sz="1400" dirty="0" smtClean="0">
                <a:solidFill>
                  <a:schemeClr val="tx1"/>
                </a:solidFill>
              </a:rPr>
              <a:t> участковая больница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Выноска со стрелкой вправо 6"/>
          <p:cNvSpPr/>
          <p:nvPr/>
        </p:nvSpPr>
        <p:spPr>
          <a:xfrm>
            <a:off x="251520" y="3212976"/>
            <a:ext cx="5688632" cy="738664"/>
          </a:xfrm>
          <a:prstGeom prst="rightArrowCallout">
            <a:avLst>
              <a:gd name="adj1" fmla="val 27983"/>
              <a:gd name="adj2" fmla="val 25000"/>
              <a:gd name="adj3" fmla="val 25000"/>
              <a:gd name="adj4" fmla="val 61297"/>
            </a:avLst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spAutoFit/>
            <a:flatTx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Участковая больница, д. </a:t>
            </a:r>
            <a:r>
              <a:rPr lang="ru-RU" sz="1400" dirty="0" err="1" smtClean="0">
                <a:solidFill>
                  <a:schemeClr val="tx1"/>
                </a:solidFill>
              </a:rPr>
              <a:t>Хулимсунт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Участковая больница, с. </a:t>
            </a:r>
            <a:r>
              <a:rPr lang="ru-RU" sz="1400" dirty="0" err="1" smtClean="0">
                <a:solidFill>
                  <a:schemeClr val="tx1"/>
                </a:solidFill>
              </a:rPr>
              <a:t>Няксимволь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Участковая больница, п. Сосьва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Выноска со стрелкой вправо 7"/>
          <p:cNvSpPr/>
          <p:nvPr/>
        </p:nvSpPr>
        <p:spPr>
          <a:xfrm>
            <a:off x="251520" y="4149080"/>
            <a:ext cx="5688632" cy="52322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1119"/>
            </a:avLst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spAutoFit/>
            <a:flatTx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Участковая больница, п. Приполярный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Участковая больница, п. Светлый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Выноска со стрелкой вправо 8"/>
          <p:cNvSpPr/>
          <p:nvPr/>
        </p:nvSpPr>
        <p:spPr>
          <a:xfrm>
            <a:off x="251520" y="4797152"/>
            <a:ext cx="5688632" cy="52322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0910"/>
            </a:avLst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spAutoFit/>
            <a:flatTx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Сибирская участковая больница</a:t>
            </a:r>
          </a:p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Выкатновская</a:t>
            </a:r>
            <a:r>
              <a:rPr lang="ru-RU" sz="1400" dirty="0" smtClean="0">
                <a:solidFill>
                  <a:schemeClr val="tx1"/>
                </a:solidFill>
              </a:rPr>
              <a:t> амбулатория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Выноска со стрелкой вправо 10"/>
          <p:cNvSpPr/>
          <p:nvPr/>
        </p:nvSpPr>
        <p:spPr>
          <a:xfrm>
            <a:off x="251520" y="5445224"/>
            <a:ext cx="5688632" cy="307777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1104"/>
            </a:avLst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spAutoFit/>
            <a:flatTx/>
          </a:bodyPr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Урманная</a:t>
            </a:r>
            <a:r>
              <a:rPr lang="ru-RU" sz="1400" dirty="0" smtClean="0">
                <a:solidFill>
                  <a:schemeClr val="tx1"/>
                </a:solidFill>
              </a:rPr>
              <a:t> амбулатория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Выноска со стрелкой вправо 11"/>
          <p:cNvSpPr/>
          <p:nvPr/>
        </p:nvSpPr>
        <p:spPr>
          <a:xfrm>
            <a:off x="251520" y="5949280"/>
            <a:ext cx="5688632" cy="307777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1104"/>
            </a:avLst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spAutoFit/>
            <a:flatTx/>
          </a:bodyPr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Нялинская</a:t>
            </a:r>
            <a:r>
              <a:rPr lang="ru-RU" sz="1400" dirty="0" smtClean="0">
                <a:solidFill>
                  <a:schemeClr val="tx1"/>
                </a:solidFill>
              </a:rPr>
              <a:t> амбулатория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12160" y="1556792"/>
            <a:ext cx="2736304" cy="738664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Центральная районная больница Кондинского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012160" y="3356992"/>
            <a:ext cx="2736304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Березовская центральная районная больница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12160" y="2564904"/>
            <a:ext cx="2736304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Центр общей врачебной практики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012160" y="4077072"/>
            <a:ext cx="2736304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</a:rPr>
              <a:t>Игримская</a:t>
            </a:r>
            <a:r>
              <a:rPr lang="ru-RU" sz="1400" b="1" dirty="0" smtClean="0">
                <a:solidFill>
                  <a:schemeClr val="tx1"/>
                </a:solidFill>
              </a:rPr>
              <a:t> районная больница №2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12160" y="4725144"/>
            <a:ext cx="2736304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Горноправдинская участковая больница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012160" y="5373216"/>
            <a:ext cx="2736304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Кедровская участковая больница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012160" y="6021288"/>
            <a:ext cx="2736304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Ханты-Мансийская районная больница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F40F30-58EB-4D27-A069-E5ADEC339854}" type="slidenum">
              <a:rPr lang="en-US" sz="2400" b="1" smtClean="0"/>
              <a:pPr>
                <a:defRPr/>
              </a:pPr>
              <a:t>8</a:t>
            </a:fld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http://www.notariat.ru/ddata/material-picture/2429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0"/>
            <a:ext cx="6164287" cy="987425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Реорганизация медицинских организаций</a:t>
            </a:r>
            <a:endParaRPr lang="ru-RU" sz="3600" dirty="0"/>
          </a:p>
        </p:txBody>
      </p:sp>
      <p:pic>
        <p:nvPicPr>
          <p:cNvPr id="4" name="Рисунок 1" descr="cid:part1.04000703.06080201@ofoms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6632"/>
            <a:ext cx="1152128" cy="10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Выноска со стрелкой вправо 9"/>
          <p:cNvSpPr/>
          <p:nvPr/>
        </p:nvSpPr>
        <p:spPr>
          <a:xfrm>
            <a:off x="251520" y="1973451"/>
            <a:ext cx="5688632" cy="307777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0910"/>
            </a:avLst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spAutoFit/>
            <a:flatTx/>
          </a:bodyPr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Салымская</a:t>
            </a:r>
            <a:r>
              <a:rPr lang="ru-RU" sz="1400" dirty="0" smtClean="0">
                <a:solidFill>
                  <a:schemeClr val="tx1"/>
                </a:solidFill>
              </a:rPr>
              <a:t> участковая больница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3" name="Выноска со стрелкой вправо 12"/>
          <p:cNvSpPr/>
          <p:nvPr/>
        </p:nvSpPr>
        <p:spPr>
          <a:xfrm>
            <a:off x="251520" y="5445224"/>
            <a:ext cx="5688632" cy="73866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0717"/>
            </a:avLst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spAutoFit/>
            <a:flatTx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Участковая больница,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с. </a:t>
            </a:r>
            <a:r>
              <a:rPr lang="ru-RU" sz="1400" dirty="0" err="1" smtClean="0">
                <a:solidFill>
                  <a:schemeClr val="tx1"/>
                </a:solidFill>
              </a:rPr>
              <a:t>Кышик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Участковая больница, с </a:t>
            </a:r>
            <a:r>
              <a:rPr lang="ru-RU" sz="1400" dirty="0" err="1" smtClean="0">
                <a:solidFill>
                  <a:schemeClr val="tx1"/>
                </a:solidFill>
              </a:rPr>
              <a:t>Саранпауль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Угутская</a:t>
            </a:r>
            <a:r>
              <a:rPr lang="ru-RU" sz="1400" dirty="0" smtClean="0">
                <a:solidFill>
                  <a:schemeClr val="tx1"/>
                </a:solidFill>
              </a:rPr>
              <a:t> участковая больница, с. Угут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156176" y="1886055"/>
            <a:ext cx="2736304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Центральная районная больница п. </a:t>
            </a:r>
            <a:r>
              <a:rPr lang="ru-RU" sz="1400" b="1" dirty="0" err="1" smtClean="0">
                <a:solidFill>
                  <a:schemeClr val="tx1"/>
                </a:solidFill>
              </a:rPr>
              <a:t>Пойковский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156176" y="5661248"/>
            <a:ext cx="2736304" cy="307777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КАЗЕННЫЕ УЧРЕЖДЕНИЯ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2" name="Выноска со стрелкой вправо 31"/>
          <p:cNvSpPr/>
          <p:nvPr/>
        </p:nvSpPr>
        <p:spPr>
          <a:xfrm>
            <a:off x="251520" y="2446730"/>
            <a:ext cx="5688632" cy="73866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0717"/>
            </a:avLst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spAutoFit/>
            <a:flatTx/>
          </a:bodyPr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Локосовская</a:t>
            </a:r>
            <a:r>
              <a:rPr lang="ru-RU" sz="1400" dirty="0" smtClean="0">
                <a:solidFill>
                  <a:schemeClr val="tx1"/>
                </a:solidFill>
              </a:rPr>
              <a:t> участковая больница</a:t>
            </a:r>
          </a:p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Русскинская</a:t>
            </a:r>
            <a:r>
              <a:rPr lang="ru-RU" sz="1400" dirty="0" smtClean="0">
                <a:solidFill>
                  <a:schemeClr val="tx1"/>
                </a:solidFill>
              </a:rPr>
              <a:t> амбулатория</a:t>
            </a:r>
          </a:p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Ульт-Ягунская</a:t>
            </a:r>
            <a:r>
              <a:rPr lang="ru-RU" sz="1400" dirty="0" smtClean="0">
                <a:solidFill>
                  <a:schemeClr val="tx1"/>
                </a:solidFill>
              </a:rPr>
              <a:t> амбулатория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3" name="Выноска со стрелкой вправо 32"/>
          <p:cNvSpPr/>
          <p:nvPr/>
        </p:nvSpPr>
        <p:spPr>
          <a:xfrm>
            <a:off x="251520" y="3933056"/>
            <a:ext cx="5688632" cy="738664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0717"/>
            </a:avLst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spAutoFit/>
            <a:flatTx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Поликлиника п. Солнечный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Поликлиника п. </a:t>
            </a:r>
            <a:r>
              <a:rPr lang="ru-RU" sz="1400" dirty="0" err="1" smtClean="0">
                <a:solidFill>
                  <a:schemeClr val="tx1"/>
                </a:solidFill>
              </a:rPr>
              <a:t>Барсово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Сайгатинская</a:t>
            </a:r>
            <a:r>
              <a:rPr lang="ru-RU" sz="1400" dirty="0" smtClean="0">
                <a:solidFill>
                  <a:schemeClr val="tx1"/>
                </a:solidFill>
              </a:rPr>
              <a:t> амбулатория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4" name="Выноска со стрелкой вправо 33"/>
          <p:cNvSpPr/>
          <p:nvPr/>
        </p:nvSpPr>
        <p:spPr>
          <a:xfrm>
            <a:off x="251520" y="3341603"/>
            <a:ext cx="5688632" cy="307777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0717"/>
            </a:avLst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spAutoFit/>
            <a:flatTx/>
          </a:bodyPr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Сытоминская</a:t>
            </a:r>
            <a:r>
              <a:rPr lang="ru-RU" sz="1400" dirty="0" smtClean="0">
                <a:solidFill>
                  <a:schemeClr val="tx1"/>
                </a:solidFill>
              </a:rPr>
              <a:t> участковая больница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156176" y="3233882"/>
            <a:ext cx="2736304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</a:rPr>
              <a:t>Лянторская</a:t>
            </a:r>
            <a:r>
              <a:rPr lang="ru-RU" sz="1400" b="1" dirty="0" smtClean="0">
                <a:solidFill>
                  <a:schemeClr val="tx1"/>
                </a:solidFill>
              </a:rPr>
              <a:t> городская больница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156176" y="4149080"/>
            <a:ext cx="2736304" cy="307777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Поликлиника п. Белый Яр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156176" y="2606135"/>
            <a:ext cx="2736304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Федоровская районная больница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F40F30-58EB-4D27-A069-E5ADEC339854}" type="slidenum">
              <a:rPr lang="en-US" sz="2400" b="1" smtClean="0"/>
              <a:pPr>
                <a:defRPr/>
              </a:pPr>
              <a:t>9</a:t>
            </a:fld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'Универсальная'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black"/>
      <a:bodyPr vert="horz" lIns="91440" tIns="45720" rIns="91440" bIns="45720" rtlCol="0" anchor="ctr">
        <a:noAutofit/>
      </a:bodyPr>
      <a:lstStyle>
        <a:defPPr algn="ctr">
          <a:defRPr kumimoji="0" sz="1600" b="1" i="0" u="none" strike="noStrike" kern="1200" cap="none" spc="0" normalizeH="0" baseline="0" noProof="0" dirty="0" smtClean="0">
            <a:ln w="18415" cmpd="sng">
              <a:noFill/>
              <a:prstDash val="solid"/>
            </a:ln>
            <a:solidFill>
              <a:srgbClr val="C00000"/>
            </a:solidFill>
            <a:effectLst/>
            <a:uLnTx/>
            <a:uFillTx/>
            <a:latin typeface="Times New Roman" pitchFamily="18" charset="0"/>
            <a:ea typeface="+mj-ea"/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'Универсальная'</Template>
  <TotalTime>8588</TotalTime>
  <Words>985</Words>
  <Application>Microsoft Office PowerPoint</Application>
  <PresentationFormat>Экран (4:3)</PresentationFormat>
  <Paragraphs>141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'Универсальная'</vt:lpstr>
      <vt:lpstr>Слайд 1</vt:lpstr>
      <vt:lpstr>Финансовое обеспечение ТП ОМС в 2011-2013 гг.</vt:lpstr>
      <vt:lpstr>Финансовое обеспечение ТП ОМС в 2011-2013 гг. </vt:lpstr>
      <vt:lpstr>Финансовое обеспечение ТП ОМС в 2011-2013 гг.</vt:lpstr>
      <vt:lpstr>Финансовое обеспечение ТП ОМС в 2011-2013 гг.</vt:lpstr>
      <vt:lpstr>Структура тарифа на оплату медицинской помощи</vt:lpstr>
      <vt:lpstr>Способы оплаты медицинской помощи </vt:lpstr>
      <vt:lpstr>Реорганизация медицинских организаций</vt:lpstr>
      <vt:lpstr>Реорганизация медицинских организаций</vt:lpstr>
      <vt:lpstr>Фактическое исполнение ТП ОМС за 9 месяцев 2013 года</vt:lpstr>
      <vt:lpstr>Реализация Указа Президента Российской Федерации от 07.05.2012 года № 597</vt:lpstr>
      <vt:lpstr>Реализация Указа Президента Российской Федерации от 07.05.2012 года № 597</vt:lpstr>
      <vt:lpstr>Реализация Указа Президента Российской Федерации от 07.05.2012 года № 597</vt:lpstr>
      <vt:lpstr>Перспективы территориальной программы ОМС на 2014 год</vt:lpstr>
      <vt:lpstr>Перспективы территориальной программы ОМС на 2014 год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bah_au</dc:creator>
  <cp:lastModifiedBy>sur_ev</cp:lastModifiedBy>
  <cp:revision>327</cp:revision>
  <dcterms:created xsi:type="dcterms:W3CDTF">2010-03-16T03:09:55Z</dcterms:created>
  <dcterms:modified xsi:type="dcterms:W3CDTF">2013-12-03T09:02:01Z</dcterms:modified>
</cp:coreProperties>
</file>